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7" r:id="rId4"/>
    <p:sldId id="278" r:id="rId5"/>
    <p:sldId id="279" r:id="rId6"/>
    <p:sldId id="283" r:id="rId7"/>
    <p:sldId id="281" r:id="rId8"/>
    <p:sldId id="264" r:id="rId9"/>
    <p:sldId id="28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6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447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21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89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98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56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7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82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59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87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09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32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9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61C93-4BEC-45EF-94BC-6AA49842A36F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7D1BD-B5FA-41E9-A6B4-127ECA056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0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4.wmf"/><Relationship Id="rId4" Type="http://schemas.openxmlformats.org/officeDocument/2006/relationships/image" Target="../media/image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.png"/><Relationship Id="rId4" Type="http://schemas.openxmlformats.org/officeDocument/2006/relationships/image" Target="../media/image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.png"/><Relationship Id="rId4" Type="http://schemas.openxmlformats.org/officeDocument/2006/relationships/image" Target="../media/image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1.png"/><Relationship Id="rId5" Type="http://schemas.openxmlformats.org/officeDocument/2006/relationships/image" Target="../media/image4.wmf"/><Relationship Id="rId4" Type="http://schemas.openxmlformats.org/officeDocument/2006/relationships/image" Target="../media/image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2" Type="http://schemas.microsoft.com/office/2007/relationships/media" Target="../media/media14.wav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.png"/><Relationship Id="rId4" Type="http://schemas.openxmlformats.org/officeDocument/2006/relationships/image" Target="../media/image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2" Type="http://schemas.microsoft.com/office/2007/relationships/media" Target="../media/media17.wav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1.png"/><Relationship Id="rId5" Type="http://schemas.openxmlformats.org/officeDocument/2006/relationships/image" Target="../media/image4.wmf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1.png"/><Relationship Id="rId5" Type="http://schemas.openxmlformats.org/officeDocument/2006/relationships/image" Target="../media/image3.wmf"/><Relationship Id="rId4" Type="http://schemas.openxmlformats.org/officeDocument/2006/relationships/image" Target="../media/image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5.tm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28600" y="762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395288" y="1028513"/>
            <a:ext cx="8397875" cy="513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不同视角看计算机网络，出现了不同网络命名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  <a:spcAft>
                <a:spcPct val="50000"/>
              </a:spcAft>
            </a:pPr>
            <a:r>
              <a:rPr lang="en-US" altLang="zh-CN" b="1" dirty="0" smtClean="0">
                <a:solidFill>
                  <a:srgbClr val="FF0000"/>
                </a:solidFill>
              </a:rPr>
              <a:t>★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根据网络覆盖范围分类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  </a:t>
            </a:r>
            <a:r>
              <a:rPr lang="zh-CN" altLang="en-US" b="1" i="1" u="sng" dirty="0" smtClean="0">
                <a:latin typeface="楷体" pitchFamily="18" charset="-122"/>
                <a:ea typeface="楷体" pitchFamily="18" charset="-122"/>
              </a:rPr>
              <a:t>广域网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(Wide Area Network--WAN)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局域网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(Local Area Network--LAN)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城域网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(Metropolitan Area Network--MAN)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个人区域网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Personal Area Network—PAN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多处理器系统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Multi-Processor System—MPS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园区网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(Campus Network/Enterprise Network)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不同覆盖范围的网络采用了不同的技术，应用的普及导致范围的淡化，目前习惯用技术来分析网络类型。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8604250" y="44450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15</a:t>
            </a:r>
            <a:endParaRPr lang="en-US" altLang="zh-CN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468313" y="12700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66318"/>
    </mc:Choice>
    <mc:Fallback xmlns="">
      <p:transition spd="slow" advTm="6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3"/>
          <p:cNvGrpSpPr>
            <a:grpSpLocks/>
          </p:cNvGrpSpPr>
          <p:nvPr/>
        </p:nvGrpSpPr>
        <p:grpSpPr bwMode="auto">
          <a:xfrm>
            <a:off x="6096000" y="2320280"/>
            <a:ext cx="2654300" cy="1828800"/>
            <a:chOff x="3840" y="912"/>
            <a:chExt cx="1672" cy="1152"/>
          </a:xfrm>
        </p:grpSpPr>
        <p:sp>
          <p:nvSpPr>
            <p:cNvPr id="29703" name="Line 4"/>
            <p:cNvSpPr>
              <a:spLocks noChangeShapeType="1"/>
            </p:cNvSpPr>
            <p:nvPr/>
          </p:nvSpPr>
          <p:spPr bwMode="auto">
            <a:xfrm>
              <a:off x="3900" y="1605"/>
              <a:ext cx="1552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4" name="Line 5"/>
            <p:cNvSpPr>
              <a:spLocks noChangeShapeType="1"/>
            </p:cNvSpPr>
            <p:nvPr/>
          </p:nvSpPr>
          <p:spPr bwMode="auto">
            <a:xfrm>
              <a:off x="4136" y="1609"/>
              <a:ext cx="0" cy="1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5" name="Line 6"/>
            <p:cNvSpPr>
              <a:spLocks noChangeShapeType="1"/>
            </p:cNvSpPr>
            <p:nvPr/>
          </p:nvSpPr>
          <p:spPr bwMode="auto">
            <a:xfrm>
              <a:off x="4496" y="1609"/>
              <a:ext cx="0" cy="1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6" name="Line 7"/>
            <p:cNvSpPr>
              <a:spLocks noChangeShapeType="1"/>
            </p:cNvSpPr>
            <p:nvPr/>
          </p:nvSpPr>
          <p:spPr bwMode="auto">
            <a:xfrm>
              <a:off x="4856" y="1609"/>
              <a:ext cx="0" cy="1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7" name="Line 8"/>
            <p:cNvSpPr>
              <a:spLocks noChangeShapeType="1"/>
            </p:cNvSpPr>
            <p:nvPr/>
          </p:nvSpPr>
          <p:spPr bwMode="auto">
            <a:xfrm>
              <a:off x="5216" y="1609"/>
              <a:ext cx="0" cy="1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708" name="Group 9"/>
            <p:cNvGrpSpPr>
              <a:grpSpLocks/>
            </p:cNvGrpSpPr>
            <p:nvPr/>
          </p:nvGrpSpPr>
          <p:grpSpPr bwMode="auto">
            <a:xfrm>
              <a:off x="4000" y="1788"/>
              <a:ext cx="1397" cy="276"/>
              <a:chOff x="3860" y="3420"/>
              <a:chExt cx="1397" cy="276"/>
            </a:xfrm>
          </p:grpSpPr>
          <p:pic>
            <p:nvPicPr>
              <p:cNvPr id="29713" name="Picture 10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000" y="3420"/>
                <a:ext cx="257" cy="27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29714" name="Picture 11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580" y="3420"/>
                <a:ext cx="257" cy="27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29715" name="Picture 12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220" y="3420"/>
                <a:ext cx="257" cy="27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29716" name="Picture 13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860" y="3420"/>
                <a:ext cx="257" cy="27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sp>
          <p:nvSpPr>
            <p:cNvPr id="29709" name="Rectangle 14"/>
            <p:cNvSpPr>
              <a:spLocks noChangeArrowheads="1"/>
            </p:cNvSpPr>
            <p:nvPr/>
          </p:nvSpPr>
          <p:spPr bwMode="auto">
            <a:xfrm>
              <a:off x="3840" y="1553"/>
              <a:ext cx="52" cy="10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0" name="Rectangle 15"/>
            <p:cNvSpPr>
              <a:spLocks noChangeArrowheads="1"/>
            </p:cNvSpPr>
            <p:nvPr/>
          </p:nvSpPr>
          <p:spPr bwMode="auto">
            <a:xfrm>
              <a:off x="5460" y="1553"/>
              <a:ext cx="52" cy="10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9711" name="Picture 16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89" y="912"/>
              <a:ext cx="350" cy="57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29712" name="Line 17"/>
            <p:cNvSpPr>
              <a:spLocks noChangeShapeType="1"/>
            </p:cNvSpPr>
            <p:nvPr/>
          </p:nvSpPr>
          <p:spPr bwMode="auto">
            <a:xfrm>
              <a:off x="4676" y="1387"/>
              <a:ext cx="0" cy="2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9700" name="Text Box 19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17</a:t>
            </a:r>
            <a:endParaRPr lang="en-US" altLang="zh-CN" dirty="0"/>
          </a:p>
        </p:txBody>
      </p:sp>
      <p:sp>
        <p:nvSpPr>
          <p:cNvPr id="29701" name="Text Box 21"/>
          <p:cNvSpPr txBox="1">
            <a:spLocks noChangeArrowheads="1"/>
          </p:cNvSpPr>
          <p:nvPr/>
        </p:nvSpPr>
        <p:spPr bwMode="auto">
          <a:xfrm>
            <a:off x="288925" y="2372160"/>
            <a:ext cx="6421951" cy="444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所有入网机器共用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一条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物理传输信道。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chemeClr val="hlink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</a:rPr>
              <a:t>特点：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多台机器共用一条传输信道，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  信道利用率较高；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同一时刻只能由两台计算机通信；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某个结点的故障不影响网络的工作；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网络的延伸距离有限，结点数有限。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endParaRPr lang="zh-CN" altLang="en-US" sz="1000" dirty="0"/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               </a:t>
            </a:r>
            <a:r>
              <a:rPr lang="zh-CN" altLang="en-US" sz="2800" b="1" dirty="0">
                <a:solidFill>
                  <a:srgbClr val="FF0000"/>
                </a:solidFill>
              </a:rPr>
              <a:t>适用于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局域网</a:t>
            </a:r>
            <a:endParaRPr lang="en-US" altLang="zh-CN" dirty="0"/>
          </a:p>
        </p:txBody>
      </p:sp>
      <p:sp>
        <p:nvSpPr>
          <p:cNvPr id="29702" name="Text Box 22"/>
          <p:cNvSpPr txBox="1">
            <a:spLocks noChangeArrowheads="1"/>
          </p:cNvSpPr>
          <p:nvPr/>
        </p:nvSpPr>
        <p:spPr bwMode="auto">
          <a:xfrm>
            <a:off x="250825" y="1741341"/>
            <a:ext cx="26052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100000"/>
              </a:spcAft>
              <a:buClr>
                <a:srgbClr val="FF0000"/>
              </a:buClr>
              <a:buFont typeface="仿宋_GB2312" pitchFamily="49" charset="-122"/>
              <a:buChar char="☆"/>
            </a:pPr>
            <a:r>
              <a:rPr lang="zh-CN" altLang="en-US" sz="32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总线网络：</a:t>
            </a:r>
          </a:p>
        </p:txBody>
      </p: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323850" y="1076661"/>
            <a:ext cx="6891356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80000"/>
              </a:spcAft>
              <a:buClr>
                <a:srgbClr val="FF0000"/>
              </a:buClr>
              <a:buFont typeface="仿宋_GB2312" pitchFamily="49" charset="-122"/>
              <a:buChar char="★"/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网络拓扑（连接方式）结构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分类</a:t>
            </a: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468313" y="18864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9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48"/>
    </mc:Choice>
    <mc:Fallback xmlns="">
      <p:transition spd="slow" advTm="94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30723" name="Group 4"/>
          <p:cNvGrpSpPr>
            <a:grpSpLocks/>
          </p:cNvGrpSpPr>
          <p:nvPr/>
        </p:nvGrpSpPr>
        <p:grpSpPr bwMode="auto">
          <a:xfrm>
            <a:off x="6096000" y="2016745"/>
            <a:ext cx="2384425" cy="2492375"/>
            <a:chOff x="3840" y="768"/>
            <a:chExt cx="1502" cy="1570"/>
          </a:xfrm>
        </p:grpSpPr>
        <p:sp>
          <p:nvSpPr>
            <p:cNvPr id="30727" name="Oval 5"/>
            <p:cNvSpPr>
              <a:spLocks noChangeArrowheads="1"/>
            </p:cNvSpPr>
            <p:nvPr/>
          </p:nvSpPr>
          <p:spPr bwMode="auto">
            <a:xfrm>
              <a:off x="4193" y="1131"/>
              <a:ext cx="760" cy="7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28" name="Line 6"/>
            <p:cNvSpPr>
              <a:spLocks noChangeShapeType="1"/>
            </p:cNvSpPr>
            <p:nvPr/>
          </p:nvSpPr>
          <p:spPr bwMode="auto">
            <a:xfrm>
              <a:off x="4961" y="1378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29" name="Line 7"/>
            <p:cNvSpPr>
              <a:spLocks noChangeShapeType="1"/>
            </p:cNvSpPr>
            <p:nvPr/>
          </p:nvSpPr>
          <p:spPr bwMode="auto">
            <a:xfrm flipH="1">
              <a:off x="3993" y="1441"/>
              <a:ext cx="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0" name="Line 8"/>
            <p:cNvSpPr>
              <a:spLocks noChangeShapeType="1"/>
            </p:cNvSpPr>
            <p:nvPr/>
          </p:nvSpPr>
          <p:spPr bwMode="auto">
            <a:xfrm flipH="1">
              <a:off x="4089" y="1759"/>
              <a:ext cx="152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1" name="Line 9"/>
            <p:cNvSpPr>
              <a:spLocks noChangeShapeType="1"/>
            </p:cNvSpPr>
            <p:nvPr/>
          </p:nvSpPr>
          <p:spPr bwMode="auto">
            <a:xfrm>
              <a:off x="4913" y="1759"/>
              <a:ext cx="232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2" name="Line 10"/>
            <p:cNvSpPr>
              <a:spLocks noChangeShapeType="1"/>
            </p:cNvSpPr>
            <p:nvPr/>
          </p:nvSpPr>
          <p:spPr bwMode="auto">
            <a:xfrm flipH="1">
              <a:off x="4377" y="1885"/>
              <a:ext cx="152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3" name="Line 11"/>
            <p:cNvSpPr>
              <a:spLocks noChangeShapeType="1"/>
            </p:cNvSpPr>
            <p:nvPr/>
          </p:nvSpPr>
          <p:spPr bwMode="auto">
            <a:xfrm>
              <a:off x="4721" y="1885"/>
              <a:ext cx="136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4" name="Line 12"/>
            <p:cNvSpPr>
              <a:spLocks noChangeShapeType="1"/>
            </p:cNvSpPr>
            <p:nvPr/>
          </p:nvSpPr>
          <p:spPr bwMode="auto">
            <a:xfrm flipV="1">
              <a:off x="4817" y="997"/>
              <a:ext cx="88" cy="1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5" name="Line 13"/>
            <p:cNvSpPr>
              <a:spLocks noChangeShapeType="1"/>
            </p:cNvSpPr>
            <p:nvPr/>
          </p:nvSpPr>
          <p:spPr bwMode="auto">
            <a:xfrm flipH="1" flipV="1">
              <a:off x="4425" y="871"/>
              <a:ext cx="104" cy="2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6" name="Line 14"/>
            <p:cNvSpPr>
              <a:spLocks noChangeShapeType="1"/>
            </p:cNvSpPr>
            <p:nvPr/>
          </p:nvSpPr>
          <p:spPr bwMode="auto">
            <a:xfrm flipH="1" flipV="1">
              <a:off x="4089" y="997"/>
              <a:ext cx="200" cy="2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30737" name="Picture 1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68" y="768"/>
              <a:ext cx="206" cy="3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38" name="Picture 16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" y="831"/>
              <a:ext cx="206" cy="3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39" name="Picture 17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36" y="1271"/>
              <a:ext cx="206" cy="3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40" name="Picture 18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8" y="1836"/>
              <a:ext cx="206" cy="3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41" name="Picture 19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7" y="2025"/>
              <a:ext cx="193" cy="3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42" name="Picture 20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72" y="2025"/>
              <a:ext cx="206" cy="3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43" name="Picture 21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4" y="894"/>
              <a:ext cx="206" cy="3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44" name="Picture 22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40" y="1334"/>
              <a:ext cx="206" cy="3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0745" name="Picture 23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36" y="1774"/>
              <a:ext cx="206" cy="3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30746" name="Rectangle 24"/>
            <p:cNvSpPr>
              <a:spLocks noChangeArrowheads="1"/>
            </p:cNvSpPr>
            <p:nvPr/>
          </p:nvSpPr>
          <p:spPr bwMode="auto">
            <a:xfrm>
              <a:off x="4481" y="1872"/>
              <a:ext cx="79" cy="6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7" name="Rectangle 25"/>
            <p:cNvSpPr>
              <a:spLocks noChangeArrowheads="1"/>
            </p:cNvSpPr>
            <p:nvPr/>
          </p:nvSpPr>
          <p:spPr bwMode="auto">
            <a:xfrm>
              <a:off x="4673" y="1824"/>
              <a:ext cx="79" cy="6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8" name="Rectangle 26"/>
            <p:cNvSpPr>
              <a:spLocks noChangeArrowheads="1"/>
            </p:cNvSpPr>
            <p:nvPr/>
          </p:nvSpPr>
          <p:spPr bwMode="auto">
            <a:xfrm>
              <a:off x="4848" y="1680"/>
              <a:ext cx="79" cy="6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9" name="Rectangle 27"/>
            <p:cNvSpPr>
              <a:spLocks noChangeArrowheads="1"/>
            </p:cNvSpPr>
            <p:nvPr/>
          </p:nvSpPr>
          <p:spPr bwMode="auto">
            <a:xfrm>
              <a:off x="4224" y="1680"/>
              <a:ext cx="79" cy="6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0" name="Rectangle 28"/>
            <p:cNvSpPr>
              <a:spLocks noChangeArrowheads="1"/>
            </p:cNvSpPr>
            <p:nvPr/>
          </p:nvSpPr>
          <p:spPr bwMode="auto">
            <a:xfrm>
              <a:off x="4512" y="1104"/>
              <a:ext cx="79" cy="6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1" name="Rectangle 29"/>
            <p:cNvSpPr>
              <a:spLocks noChangeArrowheads="1"/>
            </p:cNvSpPr>
            <p:nvPr/>
          </p:nvSpPr>
          <p:spPr bwMode="auto">
            <a:xfrm>
              <a:off x="4769" y="1152"/>
              <a:ext cx="79" cy="6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2" name="Rectangle 30"/>
            <p:cNvSpPr>
              <a:spLocks noChangeArrowheads="1"/>
            </p:cNvSpPr>
            <p:nvPr/>
          </p:nvSpPr>
          <p:spPr bwMode="auto">
            <a:xfrm>
              <a:off x="4913" y="1344"/>
              <a:ext cx="79" cy="6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3" name="Rectangle 31"/>
            <p:cNvSpPr>
              <a:spLocks noChangeArrowheads="1"/>
            </p:cNvSpPr>
            <p:nvPr/>
          </p:nvSpPr>
          <p:spPr bwMode="auto">
            <a:xfrm>
              <a:off x="4176" y="1392"/>
              <a:ext cx="79" cy="6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4" name="Rectangle 32"/>
            <p:cNvSpPr>
              <a:spLocks noChangeArrowheads="1"/>
            </p:cNvSpPr>
            <p:nvPr/>
          </p:nvSpPr>
          <p:spPr bwMode="auto">
            <a:xfrm>
              <a:off x="4241" y="1200"/>
              <a:ext cx="79" cy="6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24" name="Text Box 33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18</a:t>
            </a:r>
            <a:endParaRPr lang="en-US" altLang="zh-CN" dirty="0"/>
          </a:p>
        </p:txBody>
      </p:sp>
      <p:sp>
        <p:nvSpPr>
          <p:cNvPr id="30725" name="Text Box 35"/>
          <p:cNvSpPr txBox="1">
            <a:spLocks noChangeArrowheads="1"/>
          </p:cNvSpPr>
          <p:nvPr/>
        </p:nvSpPr>
        <p:spPr bwMode="auto">
          <a:xfrm>
            <a:off x="517525" y="2245391"/>
            <a:ext cx="6454011" cy="4351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入网设备通过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转发器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接入网络，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每个转发器仅与两个相邻的转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发器有直接的物理线路，所有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的转发器构成了环状的网络</a:t>
            </a:r>
            <a:r>
              <a:rPr lang="zh-CN" altLang="en-US" sz="2400" b="1" i="1" dirty="0">
                <a:latin typeface="楷体" pitchFamily="18" charset="-122"/>
                <a:ea typeface="楷体" pitchFamily="18" charset="-122"/>
              </a:rPr>
              <a:t>。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zh-CN" altLang="en-US" sz="1200" b="1" dirty="0">
              <a:solidFill>
                <a:schemeClr val="hlink"/>
              </a:solidFill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特点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 每个结点只与相邻两个结点有物理链路，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None/>
            </a:pP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   传输控制机制比较简单；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 实时性较好（可预测信息在网中传输的最大时间）；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 某个结点（转发器）的故障可能导致网络瘫痪；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 结点数有限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      适用于局域网，实时性要求较高的环境</a:t>
            </a:r>
            <a:endParaRPr lang="zh-CN" altLang="en-US" sz="2000" dirty="0"/>
          </a:p>
        </p:txBody>
      </p:sp>
      <p:sp>
        <p:nvSpPr>
          <p:cNvPr id="30726" name="Text Box 36"/>
          <p:cNvSpPr txBox="1">
            <a:spLocks noChangeArrowheads="1"/>
          </p:cNvSpPr>
          <p:nvPr/>
        </p:nvSpPr>
        <p:spPr bwMode="auto">
          <a:xfrm>
            <a:off x="511175" y="1741341"/>
            <a:ext cx="2656496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80000"/>
              </a:spcAft>
              <a:buClr>
                <a:srgbClr val="FF0000"/>
              </a:buClr>
              <a:buFont typeface="仿宋_GB2312" pitchFamily="49" charset="-122"/>
              <a:buChar char="☆"/>
            </a:pPr>
            <a:r>
              <a:rPr lang="zh-CN" altLang="en-US" sz="32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环形网络：</a:t>
            </a:r>
          </a:p>
        </p:txBody>
      </p:sp>
      <p:sp>
        <p:nvSpPr>
          <p:cNvPr id="35" name="Text Box 27"/>
          <p:cNvSpPr txBox="1">
            <a:spLocks noChangeArrowheads="1"/>
          </p:cNvSpPr>
          <p:nvPr/>
        </p:nvSpPr>
        <p:spPr bwMode="auto">
          <a:xfrm>
            <a:off x="323528" y="1076661"/>
            <a:ext cx="6891356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80000"/>
              </a:spcAft>
              <a:buClr>
                <a:srgbClr val="FF0000"/>
              </a:buClr>
              <a:buFont typeface="仿宋_GB2312" pitchFamily="49" charset="-122"/>
              <a:buChar char="★"/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网络拓扑（连接方式）结构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分类</a:t>
            </a:r>
          </a:p>
        </p:txBody>
      </p:sp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468313" y="18864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7351"/>
      </p:ext>
    </p:extLst>
  </p:cSld>
  <p:clrMapOvr>
    <a:masterClrMapping/>
  </p:clrMapOvr>
  <p:transition advTm="1051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31747" name="Group 4"/>
          <p:cNvGrpSpPr>
            <a:grpSpLocks/>
          </p:cNvGrpSpPr>
          <p:nvPr/>
        </p:nvGrpSpPr>
        <p:grpSpPr bwMode="auto">
          <a:xfrm>
            <a:off x="5867400" y="3228627"/>
            <a:ext cx="2460625" cy="2360613"/>
            <a:chOff x="2051" y="2558"/>
            <a:chExt cx="1550" cy="1487"/>
          </a:xfrm>
        </p:grpSpPr>
        <p:sp>
          <p:nvSpPr>
            <p:cNvPr id="31751" name="Rectangle 5"/>
            <p:cNvSpPr>
              <a:spLocks noChangeArrowheads="1"/>
            </p:cNvSpPr>
            <p:nvPr/>
          </p:nvSpPr>
          <p:spPr bwMode="auto">
            <a:xfrm>
              <a:off x="2596" y="278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2" name="Rectangle 6"/>
            <p:cNvSpPr>
              <a:spLocks noChangeArrowheads="1"/>
            </p:cNvSpPr>
            <p:nvPr/>
          </p:nvSpPr>
          <p:spPr bwMode="auto">
            <a:xfrm>
              <a:off x="2308" y="312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3" name="Rectangle 7"/>
            <p:cNvSpPr>
              <a:spLocks noChangeArrowheads="1"/>
            </p:cNvSpPr>
            <p:nvPr/>
          </p:nvSpPr>
          <p:spPr bwMode="auto">
            <a:xfrm>
              <a:off x="3076" y="288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4" name="Rectangle 8"/>
            <p:cNvSpPr>
              <a:spLocks noChangeArrowheads="1"/>
            </p:cNvSpPr>
            <p:nvPr/>
          </p:nvSpPr>
          <p:spPr bwMode="auto">
            <a:xfrm>
              <a:off x="2596" y="350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5" name="Rectangle 9"/>
            <p:cNvSpPr>
              <a:spLocks noChangeArrowheads="1"/>
            </p:cNvSpPr>
            <p:nvPr/>
          </p:nvSpPr>
          <p:spPr bwMode="auto">
            <a:xfrm>
              <a:off x="3076" y="336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6" name="Line 10"/>
            <p:cNvSpPr>
              <a:spLocks noChangeShapeType="1"/>
            </p:cNvSpPr>
            <p:nvPr/>
          </p:nvSpPr>
          <p:spPr bwMode="auto">
            <a:xfrm>
              <a:off x="2688" y="2980"/>
              <a:ext cx="0" cy="5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7" name="Line 11"/>
            <p:cNvSpPr>
              <a:spLocks noChangeShapeType="1"/>
            </p:cNvSpPr>
            <p:nvPr/>
          </p:nvSpPr>
          <p:spPr bwMode="auto">
            <a:xfrm flipV="1">
              <a:off x="2404" y="2876"/>
              <a:ext cx="184" cy="2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8" name="Line 12"/>
            <p:cNvSpPr>
              <a:spLocks noChangeShapeType="1"/>
            </p:cNvSpPr>
            <p:nvPr/>
          </p:nvSpPr>
          <p:spPr bwMode="auto">
            <a:xfrm>
              <a:off x="2788" y="2884"/>
              <a:ext cx="28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9" name="Line 13"/>
            <p:cNvSpPr>
              <a:spLocks noChangeShapeType="1"/>
            </p:cNvSpPr>
            <p:nvPr/>
          </p:nvSpPr>
          <p:spPr bwMode="auto">
            <a:xfrm>
              <a:off x="3168" y="3076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0" name="Line 14"/>
            <p:cNvSpPr>
              <a:spLocks noChangeShapeType="1"/>
            </p:cNvSpPr>
            <p:nvPr/>
          </p:nvSpPr>
          <p:spPr bwMode="auto">
            <a:xfrm>
              <a:off x="2404" y="3316"/>
              <a:ext cx="184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1" name="Line 15"/>
            <p:cNvSpPr>
              <a:spLocks noChangeShapeType="1"/>
            </p:cNvSpPr>
            <p:nvPr/>
          </p:nvSpPr>
          <p:spPr bwMode="auto">
            <a:xfrm flipV="1">
              <a:off x="2788" y="3500"/>
              <a:ext cx="28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2" name="Line 16"/>
            <p:cNvSpPr>
              <a:spLocks noChangeShapeType="1"/>
            </p:cNvSpPr>
            <p:nvPr/>
          </p:nvSpPr>
          <p:spPr bwMode="auto">
            <a:xfrm flipV="1">
              <a:off x="2500" y="3020"/>
              <a:ext cx="568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3" name="Line 17"/>
            <p:cNvSpPr>
              <a:spLocks noChangeShapeType="1"/>
            </p:cNvSpPr>
            <p:nvPr/>
          </p:nvSpPr>
          <p:spPr bwMode="auto">
            <a:xfrm>
              <a:off x="2740" y="2980"/>
              <a:ext cx="328" cy="4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4" name="Line 18"/>
            <p:cNvSpPr>
              <a:spLocks noChangeShapeType="1"/>
            </p:cNvSpPr>
            <p:nvPr/>
          </p:nvSpPr>
          <p:spPr bwMode="auto">
            <a:xfrm flipV="1">
              <a:off x="2788" y="3068"/>
              <a:ext cx="328" cy="4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5" name="Line 19"/>
            <p:cNvSpPr>
              <a:spLocks noChangeShapeType="1"/>
            </p:cNvSpPr>
            <p:nvPr/>
          </p:nvSpPr>
          <p:spPr bwMode="auto">
            <a:xfrm flipH="1">
              <a:off x="2108" y="3264"/>
              <a:ext cx="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6" name="Line 20"/>
            <p:cNvSpPr>
              <a:spLocks noChangeShapeType="1"/>
            </p:cNvSpPr>
            <p:nvPr/>
          </p:nvSpPr>
          <p:spPr bwMode="auto">
            <a:xfrm flipH="1" flipV="1">
              <a:off x="2204" y="3020"/>
              <a:ext cx="104" cy="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7" name="Line 21"/>
            <p:cNvSpPr>
              <a:spLocks noChangeShapeType="1"/>
            </p:cNvSpPr>
            <p:nvPr/>
          </p:nvSpPr>
          <p:spPr bwMode="auto">
            <a:xfrm flipH="1" flipV="1">
              <a:off x="2348" y="2780"/>
              <a:ext cx="248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8" name="Line 22"/>
            <p:cNvSpPr>
              <a:spLocks noChangeShapeType="1"/>
            </p:cNvSpPr>
            <p:nvPr/>
          </p:nvSpPr>
          <p:spPr bwMode="auto">
            <a:xfrm flipV="1">
              <a:off x="2688" y="2588"/>
              <a:ext cx="0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9" name="Line 23"/>
            <p:cNvSpPr>
              <a:spLocks noChangeShapeType="1"/>
            </p:cNvSpPr>
            <p:nvPr/>
          </p:nvSpPr>
          <p:spPr bwMode="auto">
            <a:xfrm flipV="1">
              <a:off x="2788" y="2684"/>
              <a:ext cx="184" cy="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0" name="Line 24"/>
            <p:cNvSpPr>
              <a:spLocks noChangeShapeType="1"/>
            </p:cNvSpPr>
            <p:nvPr/>
          </p:nvSpPr>
          <p:spPr bwMode="auto">
            <a:xfrm flipV="1">
              <a:off x="3168" y="2684"/>
              <a:ext cx="0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1" name="Line 25"/>
            <p:cNvSpPr>
              <a:spLocks noChangeShapeType="1"/>
            </p:cNvSpPr>
            <p:nvPr/>
          </p:nvSpPr>
          <p:spPr bwMode="auto">
            <a:xfrm flipV="1">
              <a:off x="3268" y="2876"/>
              <a:ext cx="13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2" name="Line 26"/>
            <p:cNvSpPr>
              <a:spLocks noChangeShapeType="1"/>
            </p:cNvSpPr>
            <p:nvPr/>
          </p:nvSpPr>
          <p:spPr bwMode="auto">
            <a:xfrm>
              <a:off x="3268" y="3028"/>
              <a:ext cx="184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3" name="Line 27"/>
            <p:cNvSpPr>
              <a:spLocks noChangeShapeType="1"/>
            </p:cNvSpPr>
            <p:nvPr/>
          </p:nvSpPr>
          <p:spPr bwMode="auto">
            <a:xfrm flipH="1">
              <a:off x="2156" y="3316"/>
              <a:ext cx="152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4" name="Line 28"/>
            <p:cNvSpPr>
              <a:spLocks noChangeShapeType="1"/>
            </p:cNvSpPr>
            <p:nvPr/>
          </p:nvSpPr>
          <p:spPr bwMode="auto">
            <a:xfrm flipH="1">
              <a:off x="2444" y="3604"/>
              <a:ext cx="152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5" name="Line 29"/>
            <p:cNvSpPr>
              <a:spLocks noChangeShapeType="1"/>
            </p:cNvSpPr>
            <p:nvPr/>
          </p:nvSpPr>
          <p:spPr bwMode="auto">
            <a:xfrm flipH="1">
              <a:off x="2444" y="3700"/>
              <a:ext cx="152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6" name="Line 30"/>
            <p:cNvSpPr>
              <a:spLocks noChangeShapeType="1"/>
            </p:cNvSpPr>
            <p:nvPr/>
          </p:nvSpPr>
          <p:spPr bwMode="auto">
            <a:xfrm>
              <a:off x="2692" y="3700"/>
              <a:ext cx="88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7" name="Line 31"/>
            <p:cNvSpPr>
              <a:spLocks noChangeShapeType="1"/>
            </p:cNvSpPr>
            <p:nvPr/>
          </p:nvSpPr>
          <p:spPr bwMode="auto">
            <a:xfrm>
              <a:off x="2788" y="3700"/>
              <a:ext cx="88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8" name="Line 32"/>
            <p:cNvSpPr>
              <a:spLocks noChangeShapeType="1"/>
            </p:cNvSpPr>
            <p:nvPr/>
          </p:nvSpPr>
          <p:spPr bwMode="auto">
            <a:xfrm flipH="1">
              <a:off x="3116" y="3556"/>
              <a:ext cx="56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9" name="Line 33"/>
            <p:cNvSpPr>
              <a:spLocks noChangeShapeType="1"/>
            </p:cNvSpPr>
            <p:nvPr/>
          </p:nvSpPr>
          <p:spPr bwMode="auto">
            <a:xfrm>
              <a:off x="3220" y="3556"/>
              <a:ext cx="88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0" name="Line 34"/>
            <p:cNvSpPr>
              <a:spLocks noChangeShapeType="1"/>
            </p:cNvSpPr>
            <p:nvPr/>
          </p:nvSpPr>
          <p:spPr bwMode="auto">
            <a:xfrm>
              <a:off x="3268" y="350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31781" name="Picture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95" y="3038"/>
              <a:ext cx="20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82" name="Picture 36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51" y="3710"/>
              <a:ext cx="20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83" name="Picture 37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27" y="3806"/>
              <a:ext cx="20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84" name="Picture 38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95" y="3422"/>
              <a:ext cx="20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85" name="Picture 39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1" y="2894"/>
              <a:ext cx="20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86" name="Picture 40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1" y="3422"/>
              <a:ext cx="20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87" name="Picture 41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91" y="3710"/>
              <a:ext cx="20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88" name="Picture 42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43" y="2606"/>
              <a:ext cx="20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1789" name="Picture 43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59" y="2558"/>
              <a:ext cx="20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31748" name="Text Box 44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19</a:t>
            </a:r>
            <a:endParaRPr lang="en-US" altLang="zh-CN" dirty="0"/>
          </a:p>
        </p:txBody>
      </p:sp>
      <p:sp>
        <p:nvSpPr>
          <p:cNvPr id="31749" name="Text Box 46"/>
          <p:cNvSpPr txBox="1">
            <a:spLocks noChangeArrowheads="1"/>
          </p:cNvSpPr>
          <p:nvPr/>
        </p:nvSpPr>
        <p:spPr bwMode="auto">
          <a:xfrm>
            <a:off x="441325" y="2262000"/>
            <a:ext cx="8119530" cy="440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利用专门负责数据通信和传输功能的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结点机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构成；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结点机间形成网状的连接；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入网设备直接接入结点机进行通信。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zh-CN" altLang="en-US" sz="2800" b="1" dirty="0">
              <a:solidFill>
                <a:schemeClr val="hlink"/>
              </a:solidFill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特点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结点间有多条路径，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    完整性、可靠性高；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主要用于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覆盖范围大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、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       入网主机多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（机型多）的环境，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常用于构造广域网</a:t>
            </a:r>
            <a:r>
              <a:rPr lang="zh-CN" altLang="en-US" sz="2400" b="1" dirty="0" smtClean="0">
                <a:latin typeface="楷体" pitchFamily="18" charset="-122"/>
                <a:ea typeface="楷体" pitchFamily="18" charset="-122"/>
              </a:rPr>
              <a:t>络</a:t>
            </a:r>
            <a:endParaRPr lang="en-US" altLang="zh-CN" sz="2400" dirty="0"/>
          </a:p>
        </p:txBody>
      </p:sp>
      <p:sp>
        <p:nvSpPr>
          <p:cNvPr id="31750" name="Text Box 47"/>
          <p:cNvSpPr txBox="1">
            <a:spLocks noChangeArrowheads="1"/>
          </p:cNvSpPr>
          <p:nvPr/>
        </p:nvSpPr>
        <p:spPr bwMode="auto">
          <a:xfrm>
            <a:off x="395536" y="1700808"/>
            <a:ext cx="282575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100000"/>
              </a:spcAft>
              <a:buClr>
                <a:srgbClr val="FF0000"/>
              </a:buClr>
              <a:buFont typeface="仿宋_GB2312" pitchFamily="49" charset="-122"/>
              <a:buChar char="☆"/>
            </a:pPr>
            <a:r>
              <a:rPr lang="zh-CN" altLang="en-US" sz="32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网状网络 ：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323528" y="1076661"/>
            <a:ext cx="6891356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80000"/>
              </a:spcAft>
              <a:buClr>
                <a:srgbClr val="FF0000"/>
              </a:buClr>
              <a:buFont typeface="仿宋_GB2312" pitchFamily="49" charset="-122"/>
              <a:buChar char="★"/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网络拓扑（连接方式）结构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分类</a:t>
            </a: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468313" y="18864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0937"/>
      </p:ext>
    </p:extLst>
  </p:cSld>
  <p:clrMapOvr>
    <a:masterClrMapping/>
  </p:clrMapOvr>
  <p:transition advTm="760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3"/>
          <p:cNvGrpSpPr>
            <a:grpSpLocks/>
          </p:cNvGrpSpPr>
          <p:nvPr/>
        </p:nvGrpSpPr>
        <p:grpSpPr bwMode="auto">
          <a:xfrm>
            <a:off x="1371600" y="3289176"/>
            <a:ext cx="2536825" cy="2203450"/>
            <a:chOff x="611" y="2308"/>
            <a:chExt cx="1598" cy="1388"/>
          </a:xfrm>
        </p:grpSpPr>
        <p:sp>
          <p:nvSpPr>
            <p:cNvPr id="32816" name="Rectangle 4"/>
            <p:cNvSpPr>
              <a:spLocks noChangeArrowheads="1"/>
            </p:cNvSpPr>
            <p:nvPr/>
          </p:nvSpPr>
          <p:spPr bwMode="auto">
            <a:xfrm>
              <a:off x="1060" y="2308"/>
              <a:ext cx="376" cy="19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17" name="Rectangle 5"/>
            <p:cNvSpPr>
              <a:spLocks noChangeArrowheads="1"/>
            </p:cNvSpPr>
            <p:nvPr/>
          </p:nvSpPr>
          <p:spPr bwMode="auto">
            <a:xfrm>
              <a:off x="868" y="2789"/>
              <a:ext cx="184" cy="12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18" name="Rectangle 6"/>
            <p:cNvSpPr>
              <a:spLocks noChangeArrowheads="1"/>
            </p:cNvSpPr>
            <p:nvPr/>
          </p:nvSpPr>
          <p:spPr bwMode="auto">
            <a:xfrm>
              <a:off x="1252" y="2789"/>
              <a:ext cx="184" cy="12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19" name="Rectangle 7"/>
            <p:cNvSpPr>
              <a:spLocks noChangeArrowheads="1"/>
            </p:cNvSpPr>
            <p:nvPr/>
          </p:nvSpPr>
          <p:spPr bwMode="auto">
            <a:xfrm>
              <a:off x="1588" y="2789"/>
              <a:ext cx="184" cy="12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0" name="Line 8"/>
            <p:cNvSpPr>
              <a:spLocks noChangeShapeType="1"/>
            </p:cNvSpPr>
            <p:nvPr/>
          </p:nvSpPr>
          <p:spPr bwMode="auto">
            <a:xfrm flipV="1">
              <a:off x="964" y="2506"/>
              <a:ext cx="184" cy="2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1" name="Line 9"/>
            <p:cNvSpPr>
              <a:spLocks noChangeShapeType="1"/>
            </p:cNvSpPr>
            <p:nvPr/>
          </p:nvSpPr>
          <p:spPr bwMode="auto">
            <a:xfrm>
              <a:off x="1296" y="2514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2" name="Line 10"/>
            <p:cNvSpPr>
              <a:spLocks noChangeShapeType="1"/>
            </p:cNvSpPr>
            <p:nvPr/>
          </p:nvSpPr>
          <p:spPr bwMode="auto">
            <a:xfrm>
              <a:off x="1396" y="2514"/>
              <a:ext cx="28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3" name="Line 11"/>
            <p:cNvSpPr>
              <a:spLocks noChangeShapeType="1"/>
            </p:cNvSpPr>
            <p:nvPr/>
          </p:nvSpPr>
          <p:spPr bwMode="auto">
            <a:xfrm flipH="1">
              <a:off x="668" y="2857"/>
              <a:ext cx="248" cy="4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4" name="Line 12"/>
            <p:cNvSpPr>
              <a:spLocks noChangeShapeType="1"/>
            </p:cNvSpPr>
            <p:nvPr/>
          </p:nvSpPr>
          <p:spPr bwMode="auto">
            <a:xfrm>
              <a:off x="960" y="2926"/>
              <a:ext cx="0" cy="3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5" name="Line 13"/>
            <p:cNvSpPr>
              <a:spLocks noChangeShapeType="1"/>
            </p:cNvSpPr>
            <p:nvPr/>
          </p:nvSpPr>
          <p:spPr bwMode="auto">
            <a:xfrm>
              <a:off x="1060" y="2926"/>
              <a:ext cx="88" cy="3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6" name="Line 14"/>
            <p:cNvSpPr>
              <a:spLocks noChangeShapeType="1"/>
            </p:cNvSpPr>
            <p:nvPr/>
          </p:nvSpPr>
          <p:spPr bwMode="auto">
            <a:xfrm flipH="1">
              <a:off x="1244" y="2926"/>
              <a:ext cx="56" cy="1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7" name="Line 15"/>
            <p:cNvSpPr>
              <a:spLocks noChangeShapeType="1"/>
            </p:cNvSpPr>
            <p:nvPr/>
          </p:nvSpPr>
          <p:spPr bwMode="auto">
            <a:xfrm>
              <a:off x="1344" y="2926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8" name="Line 16"/>
            <p:cNvSpPr>
              <a:spLocks noChangeShapeType="1"/>
            </p:cNvSpPr>
            <p:nvPr/>
          </p:nvSpPr>
          <p:spPr bwMode="auto">
            <a:xfrm>
              <a:off x="1396" y="2926"/>
              <a:ext cx="40" cy="1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9" name="Line 17"/>
            <p:cNvSpPr>
              <a:spLocks noChangeShapeType="1"/>
            </p:cNvSpPr>
            <p:nvPr/>
          </p:nvSpPr>
          <p:spPr bwMode="auto">
            <a:xfrm flipH="1">
              <a:off x="1580" y="2926"/>
              <a:ext cx="56" cy="4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30" name="Line 18"/>
            <p:cNvSpPr>
              <a:spLocks noChangeShapeType="1"/>
            </p:cNvSpPr>
            <p:nvPr/>
          </p:nvSpPr>
          <p:spPr bwMode="auto">
            <a:xfrm>
              <a:off x="1732" y="2926"/>
              <a:ext cx="376" cy="4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31" name="Line 19"/>
            <p:cNvSpPr>
              <a:spLocks noChangeShapeType="1"/>
            </p:cNvSpPr>
            <p:nvPr/>
          </p:nvSpPr>
          <p:spPr bwMode="auto">
            <a:xfrm>
              <a:off x="1684" y="2926"/>
              <a:ext cx="136" cy="4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832" name="Group 20"/>
            <p:cNvGrpSpPr>
              <a:grpSpLocks/>
            </p:cNvGrpSpPr>
            <p:nvPr/>
          </p:nvGrpSpPr>
          <p:grpSpPr bwMode="auto">
            <a:xfrm>
              <a:off x="611" y="3285"/>
              <a:ext cx="686" cy="342"/>
              <a:chOff x="611" y="3285"/>
              <a:chExt cx="686" cy="342"/>
            </a:xfrm>
          </p:grpSpPr>
          <p:pic>
            <p:nvPicPr>
              <p:cNvPr id="32837" name="Picture 21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91" y="3285"/>
                <a:ext cx="206" cy="34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32838" name="Picture 22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51" y="3285"/>
                <a:ext cx="206" cy="34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32839" name="Picture 23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11" y="3285"/>
                <a:ext cx="206" cy="34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grpSp>
          <p:nvGrpSpPr>
            <p:cNvPr id="32833" name="Group 24"/>
            <p:cNvGrpSpPr>
              <a:grpSpLocks/>
            </p:cNvGrpSpPr>
            <p:nvPr/>
          </p:nvGrpSpPr>
          <p:grpSpPr bwMode="auto">
            <a:xfrm>
              <a:off x="1523" y="3354"/>
              <a:ext cx="686" cy="342"/>
              <a:chOff x="1523" y="3354"/>
              <a:chExt cx="686" cy="342"/>
            </a:xfrm>
          </p:grpSpPr>
          <p:pic>
            <p:nvPicPr>
              <p:cNvPr id="32834" name="Picture 25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003" y="3354"/>
                <a:ext cx="206" cy="34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32835" name="Picture 26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763" y="3354"/>
                <a:ext cx="206" cy="34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32836" name="Picture 27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523" y="3354"/>
                <a:ext cx="206" cy="34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32771" name="Group 28"/>
          <p:cNvGrpSpPr>
            <a:grpSpLocks/>
          </p:cNvGrpSpPr>
          <p:nvPr/>
        </p:nvGrpSpPr>
        <p:grpSpPr bwMode="auto">
          <a:xfrm>
            <a:off x="4724400" y="3212976"/>
            <a:ext cx="3335338" cy="2132013"/>
            <a:chOff x="2976" y="1488"/>
            <a:chExt cx="2101" cy="1343"/>
          </a:xfrm>
        </p:grpSpPr>
        <p:grpSp>
          <p:nvGrpSpPr>
            <p:cNvPr id="32776" name="Group 29"/>
            <p:cNvGrpSpPr>
              <a:grpSpLocks/>
            </p:cNvGrpSpPr>
            <p:nvPr/>
          </p:nvGrpSpPr>
          <p:grpSpPr bwMode="auto">
            <a:xfrm>
              <a:off x="3385" y="1882"/>
              <a:ext cx="1188" cy="552"/>
              <a:chOff x="3276" y="3336"/>
              <a:chExt cx="1188" cy="552"/>
            </a:xfrm>
          </p:grpSpPr>
          <p:grpSp>
            <p:nvGrpSpPr>
              <p:cNvPr id="32796" name="Group 30"/>
              <p:cNvGrpSpPr>
                <a:grpSpLocks/>
              </p:cNvGrpSpPr>
              <p:nvPr/>
            </p:nvGrpSpPr>
            <p:grpSpPr bwMode="auto">
              <a:xfrm>
                <a:off x="3289" y="3365"/>
                <a:ext cx="1175" cy="523"/>
                <a:chOff x="3289" y="3365"/>
                <a:chExt cx="1175" cy="523"/>
              </a:xfrm>
            </p:grpSpPr>
            <p:sp>
              <p:nvSpPr>
                <p:cNvPr id="32807" name="Oval 31"/>
                <p:cNvSpPr>
                  <a:spLocks noChangeArrowheads="1"/>
                </p:cNvSpPr>
                <p:nvPr/>
              </p:nvSpPr>
              <p:spPr bwMode="auto">
                <a:xfrm>
                  <a:off x="3702" y="3365"/>
                  <a:ext cx="504" cy="197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8" name="Oval 32"/>
                <p:cNvSpPr>
                  <a:spLocks noChangeArrowheads="1"/>
                </p:cNvSpPr>
                <p:nvPr/>
              </p:nvSpPr>
              <p:spPr bwMode="auto">
                <a:xfrm>
                  <a:off x="3420" y="3412"/>
                  <a:ext cx="363" cy="21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9" name="Oval 33"/>
                <p:cNvSpPr>
                  <a:spLocks noChangeArrowheads="1"/>
                </p:cNvSpPr>
                <p:nvPr/>
              </p:nvSpPr>
              <p:spPr bwMode="auto">
                <a:xfrm>
                  <a:off x="3289" y="3555"/>
                  <a:ext cx="245" cy="157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10" name="Oval 34"/>
                <p:cNvSpPr>
                  <a:spLocks noChangeArrowheads="1"/>
                </p:cNvSpPr>
                <p:nvPr/>
              </p:nvSpPr>
              <p:spPr bwMode="auto">
                <a:xfrm>
                  <a:off x="3373" y="3643"/>
                  <a:ext cx="380" cy="186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11" name="Oval 35"/>
                <p:cNvSpPr>
                  <a:spLocks noChangeArrowheads="1"/>
                </p:cNvSpPr>
                <p:nvPr/>
              </p:nvSpPr>
              <p:spPr bwMode="auto">
                <a:xfrm>
                  <a:off x="3662" y="3669"/>
                  <a:ext cx="577" cy="219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12" name="Oval 36"/>
                <p:cNvSpPr>
                  <a:spLocks noChangeArrowheads="1"/>
                </p:cNvSpPr>
                <p:nvPr/>
              </p:nvSpPr>
              <p:spPr bwMode="auto">
                <a:xfrm>
                  <a:off x="4038" y="3426"/>
                  <a:ext cx="366" cy="146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13" name="Oval 37"/>
                <p:cNvSpPr>
                  <a:spLocks noChangeArrowheads="1"/>
                </p:cNvSpPr>
                <p:nvPr/>
              </p:nvSpPr>
              <p:spPr bwMode="auto">
                <a:xfrm>
                  <a:off x="4110" y="3541"/>
                  <a:ext cx="354" cy="164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14" name="Oval 38"/>
                <p:cNvSpPr>
                  <a:spLocks noChangeArrowheads="1"/>
                </p:cNvSpPr>
                <p:nvPr/>
              </p:nvSpPr>
              <p:spPr bwMode="auto">
                <a:xfrm>
                  <a:off x="4078" y="3572"/>
                  <a:ext cx="341" cy="278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15" name="Oval 39"/>
                <p:cNvSpPr>
                  <a:spLocks noChangeArrowheads="1"/>
                </p:cNvSpPr>
                <p:nvPr/>
              </p:nvSpPr>
              <p:spPr bwMode="auto">
                <a:xfrm>
                  <a:off x="3501" y="3486"/>
                  <a:ext cx="754" cy="278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797" name="Group 40"/>
              <p:cNvGrpSpPr>
                <a:grpSpLocks/>
              </p:cNvGrpSpPr>
              <p:nvPr/>
            </p:nvGrpSpPr>
            <p:grpSpPr bwMode="auto">
              <a:xfrm>
                <a:off x="3276" y="3336"/>
                <a:ext cx="1156" cy="542"/>
                <a:chOff x="3276" y="3336"/>
                <a:chExt cx="1156" cy="542"/>
              </a:xfrm>
            </p:grpSpPr>
            <p:sp>
              <p:nvSpPr>
                <p:cNvPr id="32798" name="Oval 41"/>
                <p:cNvSpPr>
                  <a:spLocks noChangeArrowheads="1"/>
                </p:cNvSpPr>
                <p:nvPr/>
              </p:nvSpPr>
              <p:spPr bwMode="auto">
                <a:xfrm>
                  <a:off x="3686" y="3336"/>
                  <a:ext cx="491" cy="219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799" name="Oval 42"/>
                <p:cNvSpPr>
                  <a:spLocks noChangeArrowheads="1"/>
                </p:cNvSpPr>
                <p:nvPr/>
              </p:nvSpPr>
              <p:spPr bwMode="auto">
                <a:xfrm>
                  <a:off x="3405" y="3398"/>
                  <a:ext cx="359" cy="216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0" name="Oval 43"/>
                <p:cNvSpPr>
                  <a:spLocks noChangeArrowheads="1"/>
                </p:cNvSpPr>
                <p:nvPr/>
              </p:nvSpPr>
              <p:spPr bwMode="auto">
                <a:xfrm>
                  <a:off x="3276" y="3541"/>
                  <a:ext cx="243" cy="164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1" name="Oval 44"/>
                <p:cNvSpPr>
                  <a:spLocks noChangeArrowheads="1"/>
                </p:cNvSpPr>
                <p:nvPr/>
              </p:nvSpPr>
              <p:spPr bwMode="auto">
                <a:xfrm>
                  <a:off x="3359" y="3622"/>
                  <a:ext cx="376" cy="178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2" name="Oval 45"/>
                <p:cNvSpPr>
                  <a:spLocks noChangeArrowheads="1"/>
                </p:cNvSpPr>
                <p:nvPr/>
              </p:nvSpPr>
              <p:spPr bwMode="auto">
                <a:xfrm>
                  <a:off x="3635" y="3652"/>
                  <a:ext cx="588" cy="226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3" name="Oval 46"/>
                <p:cNvSpPr>
                  <a:spLocks noChangeArrowheads="1"/>
                </p:cNvSpPr>
                <p:nvPr/>
              </p:nvSpPr>
              <p:spPr bwMode="auto">
                <a:xfrm>
                  <a:off x="4024" y="3398"/>
                  <a:ext cx="357" cy="164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4" name="Oval 47"/>
                <p:cNvSpPr>
                  <a:spLocks noChangeArrowheads="1"/>
                </p:cNvSpPr>
                <p:nvPr/>
              </p:nvSpPr>
              <p:spPr bwMode="auto">
                <a:xfrm>
                  <a:off x="4078" y="3531"/>
                  <a:ext cx="354" cy="155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5" name="Oval 48"/>
                <p:cNvSpPr>
                  <a:spLocks noChangeArrowheads="1"/>
                </p:cNvSpPr>
                <p:nvPr/>
              </p:nvSpPr>
              <p:spPr bwMode="auto">
                <a:xfrm>
                  <a:off x="4038" y="3562"/>
                  <a:ext cx="366" cy="281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06" name="Oval 49"/>
                <p:cNvSpPr>
                  <a:spLocks noChangeArrowheads="1"/>
                </p:cNvSpPr>
                <p:nvPr/>
              </p:nvSpPr>
              <p:spPr bwMode="auto">
                <a:xfrm>
                  <a:off x="3487" y="3462"/>
                  <a:ext cx="752" cy="276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32777" name="Picture 50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0" y="1488"/>
              <a:ext cx="24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2778" name="Picture 51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68" y="1728"/>
              <a:ext cx="24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2779" name="Picture 52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76" y="2160"/>
              <a:ext cx="24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2780" name="Picture 53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20" y="2544"/>
              <a:ext cx="24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2781" name="Picture 5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36" y="2592"/>
              <a:ext cx="24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2782" name="Picture 5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52" y="2544"/>
              <a:ext cx="24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2783" name="Picture 56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20" y="2544"/>
              <a:ext cx="24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2784" name="Picture 57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43" y="1643"/>
              <a:ext cx="334" cy="49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32785" name="Line 58"/>
            <p:cNvSpPr>
              <a:spLocks noChangeShapeType="1"/>
            </p:cNvSpPr>
            <p:nvPr/>
          </p:nvSpPr>
          <p:spPr bwMode="auto">
            <a:xfrm>
              <a:off x="3713" y="1718"/>
              <a:ext cx="49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86" name="Line 59"/>
            <p:cNvSpPr>
              <a:spLocks noChangeShapeType="1"/>
            </p:cNvSpPr>
            <p:nvPr/>
          </p:nvSpPr>
          <p:spPr bwMode="auto">
            <a:xfrm>
              <a:off x="3281" y="1910"/>
              <a:ext cx="278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87" name="Line 60"/>
            <p:cNvSpPr>
              <a:spLocks noChangeShapeType="1"/>
            </p:cNvSpPr>
            <p:nvPr/>
          </p:nvSpPr>
          <p:spPr bwMode="auto">
            <a:xfrm flipV="1">
              <a:off x="3137" y="2238"/>
              <a:ext cx="328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88" name="Line 61"/>
            <p:cNvSpPr>
              <a:spLocks noChangeShapeType="1"/>
            </p:cNvSpPr>
            <p:nvPr/>
          </p:nvSpPr>
          <p:spPr bwMode="auto">
            <a:xfrm flipV="1">
              <a:off x="3233" y="2382"/>
              <a:ext cx="328" cy="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89" name="Line 62"/>
            <p:cNvSpPr>
              <a:spLocks noChangeShapeType="1"/>
            </p:cNvSpPr>
            <p:nvPr/>
          </p:nvSpPr>
          <p:spPr bwMode="auto">
            <a:xfrm flipV="1">
              <a:off x="3665" y="2382"/>
              <a:ext cx="107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90" name="Line 63"/>
            <p:cNvSpPr>
              <a:spLocks noChangeShapeType="1"/>
            </p:cNvSpPr>
            <p:nvPr/>
          </p:nvSpPr>
          <p:spPr bwMode="auto">
            <a:xfrm>
              <a:off x="3953" y="2438"/>
              <a:ext cx="49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91" name="Line 64"/>
            <p:cNvSpPr>
              <a:spLocks noChangeShapeType="1"/>
            </p:cNvSpPr>
            <p:nvPr/>
          </p:nvSpPr>
          <p:spPr bwMode="auto">
            <a:xfrm>
              <a:off x="4337" y="2390"/>
              <a:ext cx="49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92" name="Line 65"/>
            <p:cNvSpPr>
              <a:spLocks noChangeShapeType="1"/>
            </p:cNvSpPr>
            <p:nvPr/>
          </p:nvSpPr>
          <p:spPr bwMode="auto">
            <a:xfrm>
              <a:off x="4189" y="181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93" name="Rectangle 66"/>
            <p:cNvSpPr>
              <a:spLocks noChangeArrowheads="1"/>
            </p:cNvSpPr>
            <p:nvPr/>
          </p:nvSpPr>
          <p:spPr bwMode="auto">
            <a:xfrm>
              <a:off x="4430" y="1523"/>
              <a:ext cx="628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000">
                  <a:latin typeface="楷体" pitchFamily="18" charset="-122"/>
                  <a:ea typeface="楷体" pitchFamily="18" charset="-122"/>
                </a:rPr>
                <a:t>主机</a:t>
              </a:r>
            </a:p>
          </p:txBody>
        </p:sp>
        <p:pic>
          <p:nvPicPr>
            <p:cNvPr id="32794" name="Picture 67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2" y="1536"/>
              <a:ext cx="24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32795" name="Line 68"/>
            <p:cNvSpPr>
              <a:spLocks noChangeShapeType="1"/>
            </p:cNvSpPr>
            <p:nvPr/>
          </p:nvSpPr>
          <p:spPr bwMode="auto">
            <a:xfrm flipV="1">
              <a:off x="4529" y="1950"/>
              <a:ext cx="232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525" name="Rectangle 69"/>
          <p:cNvSpPr>
            <a:spLocks noChangeArrowheads="1"/>
          </p:cNvSpPr>
          <p:nvPr/>
        </p:nvSpPr>
        <p:spPr bwMode="auto">
          <a:xfrm>
            <a:off x="281880" y="90872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2773" name="Text Box 70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20</a:t>
            </a:r>
            <a:endParaRPr lang="en-US" altLang="zh-CN" dirty="0"/>
          </a:p>
        </p:txBody>
      </p:sp>
      <p:sp>
        <p:nvSpPr>
          <p:cNvPr id="32774" name="Text Box 72"/>
          <p:cNvSpPr txBox="1">
            <a:spLocks noChangeArrowheads="1"/>
          </p:cNvSpPr>
          <p:nvPr/>
        </p:nvSpPr>
        <p:spPr bwMode="auto">
          <a:xfrm>
            <a:off x="441325" y="2471762"/>
            <a:ext cx="6940550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星型网络的扩展 或网状网络的简化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zh-CN" altLang="en-US" sz="2800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zh-CN" altLang="en-US" sz="2800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zh-CN" altLang="en-US" sz="2800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zh-CN" altLang="en-US" sz="2800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zh-CN" altLang="en-US" sz="2800" b="1" dirty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i="1" dirty="0">
                <a:latin typeface="楷体" pitchFamily="18" charset="-122"/>
                <a:ea typeface="楷体" pitchFamily="18" charset="-122"/>
              </a:rPr>
              <a:t>  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i="1" dirty="0">
                <a:latin typeface="楷体" pitchFamily="18" charset="-122"/>
                <a:ea typeface="楷体" pitchFamily="18" charset="-122"/>
              </a:rPr>
              <a:t>    物理星型网络          逻辑星型网络</a:t>
            </a:r>
          </a:p>
        </p:txBody>
      </p:sp>
      <p:sp>
        <p:nvSpPr>
          <p:cNvPr id="32775" name="Text Box 73"/>
          <p:cNvSpPr txBox="1">
            <a:spLocks noChangeArrowheads="1"/>
          </p:cNvSpPr>
          <p:nvPr/>
        </p:nvSpPr>
        <p:spPr bwMode="auto">
          <a:xfrm>
            <a:off x="468313" y="1890663"/>
            <a:ext cx="2709396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100000"/>
              </a:spcAft>
              <a:buClr>
                <a:srgbClr val="FF0000"/>
              </a:buClr>
              <a:buFont typeface="仿宋_GB2312" pitchFamily="49" charset="-122"/>
              <a:buChar char="☆"/>
            </a:pPr>
            <a:r>
              <a:rPr lang="zh-CN" altLang="en-US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树状网络 ：</a:t>
            </a:r>
          </a:p>
        </p:txBody>
      </p:sp>
      <p:sp>
        <p:nvSpPr>
          <p:cNvPr id="72" name="Text Box 27"/>
          <p:cNvSpPr txBox="1">
            <a:spLocks noChangeArrowheads="1"/>
          </p:cNvSpPr>
          <p:nvPr/>
        </p:nvSpPr>
        <p:spPr bwMode="auto">
          <a:xfrm>
            <a:off x="323528" y="1124744"/>
            <a:ext cx="6891356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80000"/>
              </a:spcAft>
              <a:buClr>
                <a:srgbClr val="FF0000"/>
              </a:buClr>
              <a:buFont typeface="仿宋_GB2312" pitchFamily="49" charset="-122"/>
              <a:buChar char="★"/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网络拓扑（连接方式）结构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分类</a:t>
            </a: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468313" y="18864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86"/>
    </mc:Choice>
    <mc:Fallback xmlns="">
      <p:transition spd="slow" advTm="53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21</a:t>
            </a:r>
            <a:endParaRPr lang="en-US" altLang="zh-CN" dirty="0"/>
          </a:p>
        </p:txBody>
      </p:sp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517525" y="1599412"/>
            <a:ext cx="7220246" cy="283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公用网</a:t>
            </a:r>
            <a:r>
              <a:rPr lang="zh-CN" altLang="en-US" sz="2800" b="1" u="sng" dirty="0">
                <a:latin typeface="楷体" pitchFamily="18" charset="-122"/>
                <a:ea typeface="楷体" pitchFamily="18" charset="-122"/>
              </a:rPr>
              <a:t> ：资源可供任何人使用</a:t>
            </a:r>
            <a:endParaRPr lang="zh-CN" altLang="en-US" sz="2800" b="1" i="1" u="sng" dirty="0">
              <a:latin typeface="楷体" pitchFamily="18" charset="-122"/>
              <a:ea typeface="楷体" pitchFamily="18" charset="-122"/>
            </a:endParaRPr>
          </a:p>
          <a:p>
            <a:r>
              <a:rPr lang="zh-CN" altLang="en-US" sz="2800" b="1" i="1" dirty="0">
                <a:latin typeface="楷体" pitchFamily="18" charset="-122"/>
                <a:ea typeface="楷体" pitchFamily="18" charset="-122"/>
              </a:rPr>
              <a:t>       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电话网、公共数据网、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DDN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等</a:t>
            </a:r>
          </a:p>
          <a:p>
            <a:pPr>
              <a:spcBef>
                <a:spcPct val="20000"/>
              </a:spcBef>
            </a:pPr>
            <a:r>
              <a:rPr lang="zh-CN" altLang="en-US" sz="2800" b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专用网 </a:t>
            </a:r>
            <a:r>
              <a:rPr lang="zh-CN" altLang="en-US" sz="2800" b="1" u="sng" dirty="0">
                <a:latin typeface="楷体" pitchFamily="18" charset="-122"/>
                <a:ea typeface="楷体" pitchFamily="18" charset="-122"/>
              </a:rPr>
              <a:t>：资源仅供有限对象使用</a:t>
            </a:r>
            <a:endParaRPr lang="zh-CN" altLang="en-US" sz="2800" b="1" i="1" u="sng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     国家安全网、军事网、气象网、</a:t>
            </a:r>
            <a:r>
              <a:rPr lang="zh-CN" altLang="en-US" b="1" dirty="0" smtClean="0">
                <a:latin typeface="楷体" pitchFamily="18" charset="-122"/>
                <a:ea typeface="楷体" pitchFamily="18" charset="-122"/>
              </a:rPr>
              <a:t>电力网，以及各类</a:t>
            </a:r>
            <a:r>
              <a:rPr lang="en-US" altLang="zh-CN" b="1" dirty="0" smtClean="0">
                <a:latin typeface="楷体" pitchFamily="18" charset="-122"/>
                <a:ea typeface="楷体" pitchFamily="18" charset="-122"/>
              </a:rPr>
              <a:t>LAN</a:t>
            </a:r>
            <a:r>
              <a:rPr lang="zh-CN" altLang="en-US" b="1" dirty="0" smtClean="0">
                <a:latin typeface="楷体" pitchFamily="18" charset="-122"/>
                <a:ea typeface="楷体" pitchFamily="18" charset="-122"/>
              </a:rPr>
              <a:t>等</a:t>
            </a:r>
            <a:endParaRPr lang="zh-CN" altLang="en-US" b="1" dirty="0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800" b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利用公用网组建专用网</a:t>
            </a:r>
            <a:r>
              <a:rPr lang="en-US" altLang="zh-CN" sz="2800" b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—</a:t>
            </a:r>
            <a:r>
              <a:rPr lang="zh-CN" altLang="en-US" sz="2800" b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虚拟专用网（</a:t>
            </a:r>
            <a:r>
              <a:rPr lang="en-US" altLang="zh-CN" sz="2800" b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VPN</a:t>
            </a:r>
            <a:r>
              <a:rPr lang="zh-CN" altLang="en-US" sz="2800" b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）</a:t>
            </a:r>
            <a:endParaRPr lang="zh-CN" altLang="en-US" sz="2800" b="1" i="1" u="sng" dirty="0">
              <a:solidFill>
                <a:srgbClr val="FF0000"/>
              </a:solidFill>
              <a:latin typeface="楷体" pitchFamily="18" charset="-122"/>
              <a:ea typeface="楷体" pitchFamily="18" charset="-122"/>
            </a:endParaRPr>
          </a:p>
          <a:p>
            <a:r>
              <a:rPr lang="zh-CN" altLang="en-US" sz="2800" b="1" i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</a:rPr>
              <a:t>       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金融网，教育网，政府网等</a:t>
            </a:r>
          </a:p>
        </p:txBody>
      </p:sp>
      <p:sp>
        <p:nvSpPr>
          <p:cNvPr id="33797" name="Text Box 7"/>
          <p:cNvSpPr txBox="1">
            <a:spLocks noChangeArrowheads="1"/>
          </p:cNvSpPr>
          <p:nvPr/>
        </p:nvSpPr>
        <p:spPr bwMode="auto">
          <a:xfrm>
            <a:off x="468313" y="1049363"/>
            <a:ext cx="3429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100000"/>
              </a:spcAft>
              <a:buClr>
                <a:srgbClr val="FF0000"/>
              </a:buClr>
              <a:buFont typeface="仿宋_GB2312" pitchFamily="49" charset="-122"/>
              <a:buChar char="★"/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根据管理性质分类</a:t>
            </a:r>
            <a:endParaRPr lang="zh-CN" altLang="en-US" sz="2800" dirty="0"/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517525" y="4395788"/>
            <a:ext cx="71183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800" b="1">
                <a:latin typeface="楷体" pitchFamily="18" charset="-122"/>
                <a:ea typeface="楷体" pitchFamily="18" charset="-122"/>
              </a:rPr>
              <a:t>   </a:t>
            </a:r>
            <a:r>
              <a:rPr lang="zh-CN" altLang="en-US" sz="2800" b="1" u="sng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互联网</a:t>
            </a:r>
            <a:r>
              <a:rPr lang="zh-CN" altLang="en-US" sz="2800" b="1" i="1" u="sng">
                <a:solidFill>
                  <a:schemeClr val="hlink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>
                <a:solidFill>
                  <a:schemeClr val="hlink"/>
                </a:solidFill>
                <a:latin typeface="楷体" pitchFamily="18" charset="-122"/>
                <a:ea typeface="楷体" pitchFamily="18" charset="-122"/>
              </a:rPr>
              <a:t>  </a:t>
            </a: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sz="2800" b="1">
                <a:latin typeface="楷体" pitchFamily="18" charset="-122"/>
                <a:ea typeface="楷体" pitchFamily="18" charset="-122"/>
              </a:rPr>
              <a:t>Internet—</a:t>
            </a: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因特网）</a:t>
            </a:r>
            <a:endParaRPr lang="zh-CN" altLang="en-US" b="1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800" b="1" i="1">
                <a:latin typeface="楷体" pitchFamily="18" charset="-122"/>
                <a:ea typeface="楷体" pitchFamily="18" charset="-122"/>
              </a:rPr>
              <a:t>  </a:t>
            </a: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u="sng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内联网</a:t>
            </a: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i="1">
                <a:latin typeface="楷体" pitchFamily="18" charset="-122"/>
                <a:ea typeface="楷体" pitchFamily="18" charset="-122"/>
              </a:rPr>
              <a:t>   </a:t>
            </a:r>
            <a:r>
              <a:rPr lang="en-US" altLang="zh-CN" sz="2800" b="1">
                <a:latin typeface="楷体" pitchFamily="18" charset="-122"/>
                <a:ea typeface="楷体" pitchFamily="18" charset="-122"/>
              </a:rPr>
              <a:t>(Intranet</a:t>
            </a: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，如企业网</a:t>
            </a:r>
            <a:r>
              <a:rPr lang="en-US" altLang="zh-CN" sz="2800" b="1">
                <a:latin typeface="楷体" pitchFamily="18" charset="-122"/>
                <a:ea typeface="楷体" pitchFamily="18" charset="-122"/>
              </a:rPr>
              <a:t>)</a:t>
            </a:r>
            <a:endParaRPr lang="en-US" altLang="zh-CN" sz="2800" b="1" i="1"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800" b="1" i="1">
                <a:latin typeface="楷体" pitchFamily="18" charset="-122"/>
                <a:ea typeface="楷体" pitchFamily="18" charset="-122"/>
              </a:rPr>
              <a:t>   </a:t>
            </a:r>
            <a:r>
              <a:rPr lang="zh-CN" altLang="en-US" sz="2800" b="1" u="sng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外联网</a:t>
            </a:r>
            <a:r>
              <a:rPr lang="zh-CN" altLang="en-US" sz="2800" b="1" i="1">
                <a:solidFill>
                  <a:schemeClr val="hlink"/>
                </a:solidFill>
                <a:latin typeface="楷体" pitchFamily="18" charset="-122"/>
                <a:ea typeface="楷体" pitchFamily="18" charset="-122"/>
              </a:rPr>
              <a:t>    </a:t>
            </a:r>
            <a:r>
              <a:rPr lang="en-US" altLang="zh-CN" sz="2800" b="1">
                <a:latin typeface="楷体" pitchFamily="18" charset="-122"/>
                <a:ea typeface="楷体" pitchFamily="18" charset="-122"/>
              </a:rPr>
              <a:t>(Extranet</a:t>
            </a: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，如企业之间网络</a:t>
            </a:r>
            <a:r>
              <a:rPr lang="en-US" altLang="zh-CN" sz="2800" b="1">
                <a:latin typeface="楷体" pitchFamily="18" charset="-122"/>
                <a:ea typeface="楷体" pitchFamily="18" charset="-122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altLang="zh-CN" sz="2800" b="1">
                <a:latin typeface="楷体" pitchFamily="18" charset="-122"/>
                <a:ea typeface="楷体" pitchFamily="18" charset="-122"/>
              </a:rPr>
              <a:t>   </a:t>
            </a:r>
            <a:r>
              <a:rPr lang="zh-CN" altLang="en-US" sz="2800" b="1" u="sng">
                <a:latin typeface="楷体" pitchFamily="18" charset="-122"/>
                <a:ea typeface="楷体" pitchFamily="18" charset="-122"/>
              </a:rPr>
              <a:t>接入网</a:t>
            </a: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   （</a:t>
            </a:r>
            <a:r>
              <a:rPr lang="en-US" altLang="zh-CN" sz="2800" b="1">
                <a:latin typeface="楷体" pitchFamily="18" charset="-122"/>
                <a:ea typeface="楷体" pitchFamily="18" charset="-122"/>
              </a:rPr>
              <a:t>Access Network—AN</a:t>
            </a: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）</a:t>
            </a:r>
            <a:endParaRPr lang="zh-CN" altLang="en-US"/>
          </a:p>
        </p:txBody>
      </p:sp>
      <p:sp>
        <p:nvSpPr>
          <p:cNvPr id="20490" name="AutoShape 10"/>
          <p:cNvSpPr>
            <a:spLocks noChangeArrowheads="1"/>
          </p:cNvSpPr>
          <p:nvPr/>
        </p:nvSpPr>
        <p:spPr bwMode="auto">
          <a:xfrm>
            <a:off x="683468" y="3933602"/>
            <a:ext cx="7200900" cy="1655638"/>
          </a:xfrm>
          <a:prstGeom prst="wedgeRoundRectCallout">
            <a:avLst>
              <a:gd name="adj1" fmla="val -35958"/>
              <a:gd name="adj2" fmla="val 72394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b="1" dirty="0"/>
              <a:t>伴随宽带接入因特网而发展起来的网络技术，也称本地接入网，由网络服务提供商（</a:t>
            </a:r>
            <a:r>
              <a:rPr lang="en-US" altLang="zh-CN" b="1" dirty="0"/>
              <a:t>ISP</a:t>
            </a:r>
            <a:r>
              <a:rPr lang="zh-CN" altLang="en-US" b="1" dirty="0"/>
              <a:t>）提供，辅助</a:t>
            </a:r>
            <a:r>
              <a:rPr lang="zh-CN" altLang="en-US" b="1" dirty="0" smtClean="0"/>
              <a:t>用户接入因特网</a:t>
            </a:r>
            <a:r>
              <a:rPr lang="zh-CN" altLang="en-US" b="1" dirty="0"/>
              <a:t>，例如电话网（</a:t>
            </a:r>
            <a:r>
              <a:rPr lang="en-US" altLang="zh-CN" b="1" dirty="0"/>
              <a:t>ADSL</a:t>
            </a:r>
            <a:r>
              <a:rPr lang="zh-CN" altLang="en-US" b="1" dirty="0"/>
              <a:t>）接入、局域网接入、电视网接入等。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68313" y="18864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342342"/>
      </p:ext>
    </p:extLst>
  </p:cSld>
  <p:clrMapOvr>
    <a:masterClrMapping/>
  </p:clrMapOvr>
  <p:transition advTm="2465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489" grpId="0"/>
      <p:bldP spid="2049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2057400" y="5165576"/>
            <a:ext cx="1676400" cy="914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0" name="Line 6"/>
          <p:cNvSpPr>
            <a:spLocks noChangeShapeType="1"/>
          </p:cNvSpPr>
          <p:nvPr/>
        </p:nvSpPr>
        <p:spPr bwMode="auto">
          <a:xfrm>
            <a:off x="3733800" y="5622776"/>
            <a:ext cx="9906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1" name="Line 7"/>
          <p:cNvSpPr>
            <a:spLocks noChangeShapeType="1"/>
          </p:cNvSpPr>
          <p:nvPr/>
        </p:nvSpPr>
        <p:spPr bwMode="auto">
          <a:xfrm>
            <a:off x="1066800" y="5241776"/>
            <a:ext cx="9906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2" name="Line 8"/>
          <p:cNvSpPr>
            <a:spLocks noChangeShapeType="1"/>
          </p:cNvSpPr>
          <p:nvPr/>
        </p:nvSpPr>
        <p:spPr bwMode="auto">
          <a:xfrm>
            <a:off x="1066800" y="562277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3" name="Line 9"/>
          <p:cNvSpPr>
            <a:spLocks noChangeShapeType="1"/>
          </p:cNvSpPr>
          <p:nvPr/>
        </p:nvSpPr>
        <p:spPr bwMode="auto">
          <a:xfrm>
            <a:off x="1066800" y="600377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4" name="Line 10"/>
          <p:cNvSpPr>
            <a:spLocks noChangeShapeType="1"/>
          </p:cNvSpPr>
          <p:nvPr/>
        </p:nvSpPr>
        <p:spPr bwMode="auto">
          <a:xfrm>
            <a:off x="2057400" y="5241776"/>
            <a:ext cx="16764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5" name="Rectangle 11"/>
          <p:cNvSpPr>
            <a:spLocks noChangeArrowheads="1"/>
          </p:cNvSpPr>
          <p:nvPr/>
        </p:nvSpPr>
        <p:spPr bwMode="auto">
          <a:xfrm>
            <a:off x="4724400" y="5165576"/>
            <a:ext cx="1676400" cy="914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6" name="Line 12"/>
          <p:cNvSpPr>
            <a:spLocks noChangeShapeType="1"/>
          </p:cNvSpPr>
          <p:nvPr/>
        </p:nvSpPr>
        <p:spPr bwMode="auto">
          <a:xfrm>
            <a:off x="6400800" y="5241776"/>
            <a:ext cx="9144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7" name="Line 13"/>
          <p:cNvSpPr>
            <a:spLocks noChangeShapeType="1"/>
          </p:cNvSpPr>
          <p:nvPr/>
        </p:nvSpPr>
        <p:spPr bwMode="auto">
          <a:xfrm>
            <a:off x="3733800" y="524177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8" name="Line 14"/>
          <p:cNvSpPr>
            <a:spLocks noChangeShapeType="1"/>
          </p:cNvSpPr>
          <p:nvPr/>
        </p:nvSpPr>
        <p:spPr bwMode="auto">
          <a:xfrm flipV="1">
            <a:off x="3962400" y="6003776"/>
            <a:ext cx="7620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9" name="Line 15"/>
          <p:cNvSpPr>
            <a:spLocks noChangeShapeType="1"/>
          </p:cNvSpPr>
          <p:nvPr/>
        </p:nvSpPr>
        <p:spPr bwMode="auto">
          <a:xfrm flipV="1">
            <a:off x="4724400" y="5241776"/>
            <a:ext cx="16764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0" name="Line 16"/>
          <p:cNvSpPr>
            <a:spLocks noChangeShapeType="1"/>
          </p:cNvSpPr>
          <p:nvPr/>
        </p:nvSpPr>
        <p:spPr bwMode="auto">
          <a:xfrm>
            <a:off x="6400800" y="562277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1" name="Line 17"/>
          <p:cNvSpPr>
            <a:spLocks noChangeShapeType="1"/>
          </p:cNvSpPr>
          <p:nvPr/>
        </p:nvSpPr>
        <p:spPr bwMode="auto">
          <a:xfrm>
            <a:off x="6400800" y="600377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4832" name="Picture 18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5013176"/>
            <a:ext cx="390525" cy="3794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4833" name="Picture 19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5013176"/>
            <a:ext cx="390525" cy="3794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4834" name="Line 20"/>
          <p:cNvSpPr>
            <a:spLocks noChangeShapeType="1"/>
          </p:cNvSpPr>
          <p:nvPr/>
        </p:nvSpPr>
        <p:spPr bwMode="auto">
          <a:xfrm>
            <a:off x="2057400" y="5622776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5" name="Line 21"/>
          <p:cNvSpPr>
            <a:spLocks noChangeShapeType="1"/>
          </p:cNvSpPr>
          <p:nvPr/>
        </p:nvSpPr>
        <p:spPr bwMode="auto">
          <a:xfrm flipV="1">
            <a:off x="2057400" y="5241776"/>
            <a:ext cx="1676400" cy="762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4836" name="Picture 2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275" y="5852964"/>
            <a:ext cx="390525" cy="379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4837" name="Picture 2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5471964"/>
            <a:ext cx="390525" cy="379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4838" name="Line 24"/>
          <p:cNvSpPr>
            <a:spLocks noChangeShapeType="1"/>
          </p:cNvSpPr>
          <p:nvPr/>
        </p:nvSpPr>
        <p:spPr bwMode="auto">
          <a:xfrm>
            <a:off x="4572000" y="5241776"/>
            <a:ext cx="1828800" cy="381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9" name="Text Box 25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22</a:t>
            </a:r>
            <a:endParaRPr lang="en-US" altLang="zh-CN" dirty="0"/>
          </a:p>
        </p:txBody>
      </p:sp>
      <p:sp>
        <p:nvSpPr>
          <p:cNvPr id="34840" name="Text Box 27"/>
          <p:cNvSpPr txBox="1">
            <a:spLocks noChangeArrowheads="1"/>
          </p:cNvSpPr>
          <p:nvPr/>
        </p:nvSpPr>
        <p:spPr bwMode="auto">
          <a:xfrm>
            <a:off x="323850" y="2392198"/>
            <a:ext cx="8397875" cy="233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 typeface="仿宋_GB2312" pitchFamily="49" charset="-122"/>
              <a:buChar char="☆"/>
            </a:pPr>
            <a:r>
              <a:rPr lang="zh-CN" altLang="en-US" sz="2800" b="1" i="1" u="sng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电路交换网</a:t>
            </a:r>
            <a:r>
              <a:rPr lang="zh-CN" altLang="en-US" sz="2800" b="1" i="1" u="sng" dirty="0" smtClean="0">
                <a:solidFill>
                  <a:schemeClr val="hlink"/>
                </a:solidFill>
                <a:latin typeface="楷体" pitchFamily="18" charset="-122"/>
                <a:ea typeface="楷体" pitchFamily="18" charset="-122"/>
              </a:rPr>
              <a:t> </a:t>
            </a:r>
            <a:endParaRPr lang="zh-CN" altLang="en-US" sz="2800" b="1" i="1" u="sng" dirty="0">
              <a:solidFill>
                <a:schemeClr val="hlink"/>
              </a:solidFill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  <a:spcAft>
                <a:spcPct val="50000"/>
              </a:spcAft>
            </a:pPr>
            <a:r>
              <a:rPr lang="zh-CN" altLang="en-US" sz="2800" b="1" dirty="0">
                <a:solidFill>
                  <a:schemeClr val="hlink"/>
                </a:solidFill>
                <a:latin typeface="楷体" pitchFamily="18" charset="-122"/>
                <a:ea typeface="楷体" pitchFamily="18" charset="-122"/>
              </a:rPr>
              <a:t> 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交换机采用程控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跳线接续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工作方式（类似电话），无存储能力。具有建立链路、数据传输和释放链路三个阶段；通信过程中，自始自终占用该条线路，且不允许其他用户共享其信道容量。</a:t>
            </a:r>
          </a:p>
        </p:txBody>
      </p:sp>
      <p:sp>
        <p:nvSpPr>
          <p:cNvPr id="34841" name="Text Box 28"/>
          <p:cNvSpPr txBox="1">
            <a:spLocks noChangeArrowheads="1"/>
          </p:cNvSpPr>
          <p:nvPr/>
        </p:nvSpPr>
        <p:spPr bwMode="auto">
          <a:xfrm>
            <a:off x="323850" y="1121370"/>
            <a:ext cx="839787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仿宋_GB2312" pitchFamily="49" charset="-122"/>
              <a:buChar char="★"/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根据交换方式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分类</a:t>
            </a:r>
            <a:endParaRPr lang="en-US" altLang="zh-CN" sz="3200" b="1" dirty="0" smtClean="0">
              <a:latin typeface="楷体" pitchFamily="18" charset="-122"/>
              <a:ea typeface="楷体" pitchFamily="18" charset="-122"/>
            </a:endParaRPr>
          </a:p>
          <a:p>
            <a:pPr>
              <a:spcAft>
                <a:spcPts val="1200"/>
              </a:spcAft>
              <a:buClr>
                <a:srgbClr val="FF0000"/>
              </a:buClr>
            </a:pP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(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信息在网络设备（交换机）中的转移方式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）</a:t>
            </a:r>
            <a:endParaRPr lang="zh-CN" altLang="en-US" sz="3200" b="1" dirty="0">
              <a:latin typeface="楷体" pitchFamily="18" charset="-122"/>
              <a:ea typeface="楷体" pitchFamily="18" charset="-122"/>
            </a:endParaRP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468313" y="18864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33"/>
    </mc:Choice>
    <mc:Fallback xmlns="">
      <p:transition spd="slow" advTm="84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3"/>
          <p:cNvGrpSpPr>
            <a:grpSpLocks/>
          </p:cNvGrpSpPr>
          <p:nvPr/>
        </p:nvGrpSpPr>
        <p:grpSpPr bwMode="auto">
          <a:xfrm>
            <a:off x="685800" y="4527376"/>
            <a:ext cx="7467600" cy="1828800"/>
            <a:chOff x="432" y="2496"/>
            <a:chExt cx="4704" cy="1152"/>
          </a:xfrm>
        </p:grpSpPr>
        <p:sp>
          <p:nvSpPr>
            <p:cNvPr id="35849" name="Rectangle 4"/>
            <p:cNvSpPr>
              <a:spLocks noChangeArrowheads="1"/>
            </p:cNvSpPr>
            <p:nvPr/>
          </p:nvSpPr>
          <p:spPr bwMode="auto">
            <a:xfrm>
              <a:off x="2016" y="3024"/>
              <a:ext cx="96" cy="48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0" name="Rectangle 5"/>
            <p:cNvSpPr>
              <a:spLocks noChangeArrowheads="1"/>
            </p:cNvSpPr>
            <p:nvPr/>
          </p:nvSpPr>
          <p:spPr bwMode="auto">
            <a:xfrm>
              <a:off x="2208" y="3168"/>
              <a:ext cx="96" cy="336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1" name="Rectangle 6"/>
            <p:cNvSpPr>
              <a:spLocks noChangeArrowheads="1"/>
            </p:cNvSpPr>
            <p:nvPr/>
          </p:nvSpPr>
          <p:spPr bwMode="auto">
            <a:xfrm>
              <a:off x="1248" y="2832"/>
              <a:ext cx="1152" cy="72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2" name="Line 7"/>
            <p:cNvSpPr>
              <a:spLocks noChangeShapeType="1"/>
            </p:cNvSpPr>
            <p:nvPr/>
          </p:nvSpPr>
          <p:spPr bwMode="auto">
            <a:xfrm>
              <a:off x="816" y="2928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3" name="Line 8"/>
            <p:cNvSpPr>
              <a:spLocks noChangeShapeType="1"/>
            </p:cNvSpPr>
            <p:nvPr/>
          </p:nvSpPr>
          <p:spPr bwMode="auto">
            <a:xfrm>
              <a:off x="816" y="3216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4" name="Line 9"/>
            <p:cNvSpPr>
              <a:spLocks noChangeShapeType="1"/>
            </p:cNvSpPr>
            <p:nvPr/>
          </p:nvSpPr>
          <p:spPr bwMode="auto">
            <a:xfrm>
              <a:off x="816" y="3456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5" name="Rectangle 10"/>
            <p:cNvSpPr>
              <a:spLocks noChangeArrowheads="1"/>
            </p:cNvSpPr>
            <p:nvPr/>
          </p:nvSpPr>
          <p:spPr bwMode="auto">
            <a:xfrm>
              <a:off x="624" y="2496"/>
              <a:ext cx="96" cy="48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6" name="Rectangle 11"/>
            <p:cNvSpPr>
              <a:spLocks noChangeArrowheads="1"/>
            </p:cNvSpPr>
            <p:nvPr/>
          </p:nvSpPr>
          <p:spPr bwMode="auto">
            <a:xfrm>
              <a:off x="624" y="3312"/>
              <a:ext cx="96" cy="336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7" name="Rectangle 12"/>
            <p:cNvSpPr>
              <a:spLocks noChangeArrowheads="1"/>
            </p:cNvSpPr>
            <p:nvPr/>
          </p:nvSpPr>
          <p:spPr bwMode="auto">
            <a:xfrm>
              <a:off x="432" y="2976"/>
              <a:ext cx="96" cy="432"/>
            </a:xfrm>
            <a:prstGeom prst="rect">
              <a:avLst/>
            </a:prstGeom>
            <a:solidFill>
              <a:srgbClr val="FF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8" name="Rectangle 13"/>
            <p:cNvSpPr>
              <a:spLocks noChangeArrowheads="1"/>
            </p:cNvSpPr>
            <p:nvPr/>
          </p:nvSpPr>
          <p:spPr bwMode="auto">
            <a:xfrm>
              <a:off x="2880" y="2784"/>
              <a:ext cx="96" cy="432"/>
            </a:xfrm>
            <a:prstGeom prst="rect">
              <a:avLst/>
            </a:prstGeom>
            <a:solidFill>
              <a:srgbClr val="FF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9" name="Rectangle 14"/>
            <p:cNvSpPr>
              <a:spLocks noChangeArrowheads="1"/>
            </p:cNvSpPr>
            <p:nvPr/>
          </p:nvSpPr>
          <p:spPr bwMode="auto">
            <a:xfrm>
              <a:off x="3264" y="2832"/>
              <a:ext cx="1152" cy="72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0" name="Line 15"/>
            <p:cNvSpPr>
              <a:spLocks noChangeShapeType="1"/>
            </p:cNvSpPr>
            <p:nvPr/>
          </p:nvSpPr>
          <p:spPr bwMode="auto">
            <a:xfrm>
              <a:off x="4416" y="2928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1" name="Line 16"/>
            <p:cNvSpPr>
              <a:spLocks noChangeShapeType="1"/>
            </p:cNvSpPr>
            <p:nvPr/>
          </p:nvSpPr>
          <p:spPr bwMode="auto">
            <a:xfrm>
              <a:off x="4416" y="3216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2" name="Line 17"/>
            <p:cNvSpPr>
              <a:spLocks noChangeShapeType="1"/>
            </p:cNvSpPr>
            <p:nvPr/>
          </p:nvSpPr>
          <p:spPr bwMode="auto">
            <a:xfrm>
              <a:off x="4416" y="3456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3" name="Rectangle 18"/>
            <p:cNvSpPr>
              <a:spLocks noChangeArrowheads="1"/>
            </p:cNvSpPr>
            <p:nvPr/>
          </p:nvSpPr>
          <p:spPr bwMode="auto">
            <a:xfrm>
              <a:off x="5040" y="2496"/>
              <a:ext cx="96" cy="48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4" name="Rectangle 19"/>
            <p:cNvSpPr>
              <a:spLocks noChangeArrowheads="1"/>
            </p:cNvSpPr>
            <p:nvPr/>
          </p:nvSpPr>
          <p:spPr bwMode="auto">
            <a:xfrm>
              <a:off x="5040" y="3312"/>
              <a:ext cx="96" cy="336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5" name="Rectangle 20"/>
            <p:cNvSpPr>
              <a:spLocks noChangeArrowheads="1"/>
            </p:cNvSpPr>
            <p:nvPr/>
          </p:nvSpPr>
          <p:spPr bwMode="auto">
            <a:xfrm>
              <a:off x="4848" y="2976"/>
              <a:ext cx="96" cy="432"/>
            </a:xfrm>
            <a:prstGeom prst="rect">
              <a:avLst/>
            </a:prstGeom>
            <a:solidFill>
              <a:srgbClr val="FF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6" name="Line 21"/>
            <p:cNvSpPr>
              <a:spLocks noChangeShapeType="1"/>
            </p:cNvSpPr>
            <p:nvPr/>
          </p:nvSpPr>
          <p:spPr bwMode="auto">
            <a:xfrm>
              <a:off x="2400" y="321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843" name="Text Box 22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23</a:t>
            </a:r>
            <a:endParaRPr lang="en-US" altLang="zh-CN" dirty="0"/>
          </a:p>
        </p:txBody>
      </p:sp>
      <p:sp>
        <p:nvSpPr>
          <p:cNvPr id="35844" name="Text Box 23"/>
          <p:cNvSpPr txBox="1">
            <a:spLocks noChangeArrowheads="1"/>
          </p:cNvSpPr>
          <p:nvPr/>
        </p:nvSpPr>
        <p:spPr bwMode="auto">
          <a:xfrm>
            <a:off x="669925" y="6356176"/>
            <a:ext cx="79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/>
              <a:t>发送</a:t>
            </a:r>
          </a:p>
        </p:txBody>
      </p:sp>
      <p:sp>
        <p:nvSpPr>
          <p:cNvPr id="35845" name="Text Box 24"/>
          <p:cNvSpPr txBox="1">
            <a:spLocks noChangeArrowheads="1"/>
          </p:cNvSpPr>
          <p:nvPr/>
        </p:nvSpPr>
        <p:spPr bwMode="auto">
          <a:xfrm>
            <a:off x="1965325" y="6356176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/>
              <a:t>存储</a:t>
            </a:r>
            <a:r>
              <a:rPr lang="en-US" altLang="zh-CN" b="1"/>
              <a:t>—</a:t>
            </a:r>
            <a:r>
              <a:rPr lang="zh-CN" altLang="en-US" b="1"/>
              <a:t>转发</a:t>
            </a:r>
          </a:p>
        </p:txBody>
      </p:sp>
      <p:sp>
        <p:nvSpPr>
          <p:cNvPr id="35846" name="Text Box 26"/>
          <p:cNvSpPr txBox="1">
            <a:spLocks noChangeArrowheads="1"/>
          </p:cNvSpPr>
          <p:nvPr/>
        </p:nvSpPr>
        <p:spPr bwMode="auto">
          <a:xfrm>
            <a:off x="288925" y="2708920"/>
            <a:ext cx="7301999" cy="185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  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交换机采用具有“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存储</a:t>
            </a:r>
            <a:r>
              <a:rPr lang="en-US" altLang="zh-CN" sz="24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转发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”能力的计算机，</a:t>
            </a: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  用户数据可以暂时保存于交换机内，</a:t>
            </a: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  等待线路空闲时，再进行用户数据的一次性传输，</a:t>
            </a: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  多个用户的数据可以经过一条链路传输。</a:t>
            </a:r>
          </a:p>
        </p:txBody>
      </p:sp>
      <p:sp>
        <p:nvSpPr>
          <p:cNvPr id="35848" name="Text Box 28"/>
          <p:cNvSpPr txBox="1">
            <a:spLocks noChangeArrowheads="1"/>
          </p:cNvSpPr>
          <p:nvPr/>
        </p:nvSpPr>
        <p:spPr bwMode="auto">
          <a:xfrm>
            <a:off x="312738" y="2132856"/>
            <a:ext cx="23177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Tx/>
              <a:buChar char="☆"/>
            </a:pPr>
            <a:r>
              <a:rPr lang="zh-CN" altLang="en-US" sz="28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报文交换网</a:t>
            </a:r>
            <a:endParaRPr lang="zh-CN" altLang="en-US" sz="2800" b="1" dirty="0">
              <a:latin typeface="楷体" pitchFamily="18" charset="-122"/>
              <a:ea typeface="楷体" pitchFamily="18" charset="-122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323850" y="1040249"/>
            <a:ext cx="839787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仿宋_GB2312" pitchFamily="49" charset="-122"/>
              <a:buChar char="★"/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根据交换方式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分类</a:t>
            </a:r>
            <a:endParaRPr lang="en-US" altLang="zh-CN" sz="3200" b="1" dirty="0" smtClean="0">
              <a:latin typeface="楷体" pitchFamily="18" charset="-122"/>
              <a:ea typeface="楷体" pitchFamily="18" charset="-122"/>
            </a:endParaRPr>
          </a:p>
          <a:p>
            <a:pPr>
              <a:spcAft>
                <a:spcPts val="1200"/>
              </a:spcAft>
              <a:buClr>
                <a:srgbClr val="FF0000"/>
              </a:buClr>
            </a:pP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(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信息在网络设备（交换机）中的转移方式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）</a:t>
            </a:r>
            <a:endParaRPr lang="zh-CN" altLang="en-US" sz="3200" b="1" dirty="0">
              <a:latin typeface="楷体" pitchFamily="18" charset="-122"/>
              <a:ea typeface="楷体" pitchFamily="18" charset="-122"/>
            </a:endParaRP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468313" y="18864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5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37"/>
    </mc:Choice>
    <mc:Fallback xmlns="">
      <p:transition spd="slow" advTm="64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3352800" y="5067672"/>
            <a:ext cx="1524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1981200" y="4534272"/>
            <a:ext cx="1828800" cy="114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8" name="Line 6"/>
          <p:cNvSpPr>
            <a:spLocks noChangeShapeType="1"/>
          </p:cNvSpPr>
          <p:nvPr/>
        </p:nvSpPr>
        <p:spPr bwMode="auto">
          <a:xfrm>
            <a:off x="1295400" y="4686672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9" name="Line 7"/>
          <p:cNvSpPr>
            <a:spLocks noChangeShapeType="1"/>
          </p:cNvSpPr>
          <p:nvPr/>
        </p:nvSpPr>
        <p:spPr bwMode="auto">
          <a:xfrm>
            <a:off x="1295400" y="5143872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0" name="Line 8"/>
          <p:cNvSpPr>
            <a:spLocks noChangeShapeType="1"/>
          </p:cNvSpPr>
          <p:nvPr/>
        </p:nvSpPr>
        <p:spPr bwMode="auto">
          <a:xfrm>
            <a:off x="1295400" y="5524872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5181600" y="4534272"/>
            <a:ext cx="1828800" cy="114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2" name="Line 10"/>
          <p:cNvSpPr>
            <a:spLocks noChangeShapeType="1"/>
          </p:cNvSpPr>
          <p:nvPr/>
        </p:nvSpPr>
        <p:spPr bwMode="auto">
          <a:xfrm>
            <a:off x="7010400" y="4686672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3" name="Line 11"/>
          <p:cNvSpPr>
            <a:spLocks noChangeShapeType="1"/>
          </p:cNvSpPr>
          <p:nvPr/>
        </p:nvSpPr>
        <p:spPr bwMode="auto">
          <a:xfrm>
            <a:off x="7010400" y="5143872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4" name="Line 12"/>
          <p:cNvSpPr>
            <a:spLocks noChangeShapeType="1"/>
          </p:cNvSpPr>
          <p:nvPr/>
        </p:nvSpPr>
        <p:spPr bwMode="auto">
          <a:xfrm>
            <a:off x="7010400" y="5524872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5" name="Line 13"/>
          <p:cNvSpPr>
            <a:spLocks noChangeShapeType="1"/>
          </p:cNvSpPr>
          <p:nvPr/>
        </p:nvSpPr>
        <p:spPr bwMode="auto">
          <a:xfrm>
            <a:off x="3810000" y="5143872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6" name="Rectangle 14"/>
          <p:cNvSpPr>
            <a:spLocks noChangeArrowheads="1"/>
          </p:cNvSpPr>
          <p:nvPr/>
        </p:nvSpPr>
        <p:spPr bwMode="auto">
          <a:xfrm>
            <a:off x="990600" y="4077072"/>
            <a:ext cx="152400" cy="762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7" name="Rectangle 15"/>
          <p:cNvSpPr>
            <a:spLocks noChangeArrowheads="1"/>
          </p:cNvSpPr>
          <p:nvPr/>
        </p:nvSpPr>
        <p:spPr bwMode="auto">
          <a:xfrm>
            <a:off x="3581400" y="5067672"/>
            <a:ext cx="152400" cy="2286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8" name="Rectangle 16"/>
          <p:cNvSpPr>
            <a:spLocks noChangeArrowheads="1"/>
          </p:cNvSpPr>
          <p:nvPr/>
        </p:nvSpPr>
        <p:spPr bwMode="auto">
          <a:xfrm>
            <a:off x="4648200" y="4915272"/>
            <a:ext cx="152400" cy="228600"/>
          </a:xfrm>
          <a:prstGeom prst="rect">
            <a:avLst/>
          </a:prstGeom>
          <a:solidFill>
            <a:srgbClr val="FF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9" name="Rectangle 17"/>
          <p:cNvSpPr>
            <a:spLocks noChangeArrowheads="1"/>
          </p:cNvSpPr>
          <p:nvPr/>
        </p:nvSpPr>
        <p:spPr bwMode="auto">
          <a:xfrm>
            <a:off x="609600" y="4458072"/>
            <a:ext cx="152400" cy="762000"/>
          </a:xfrm>
          <a:prstGeom prst="rect">
            <a:avLst/>
          </a:prstGeom>
          <a:solidFill>
            <a:srgbClr val="FF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0" name="Rectangle 18"/>
          <p:cNvSpPr>
            <a:spLocks noChangeArrowheads="1"/>
          </p:cNvSpPr>
          <p:nvPr/>
        </p:nvSpPr>
        <p:spPr bwMode="auto">
          <a:xfrm>
            <a:off x="990600" y="5372472"/>
            <a:ext cx="152400" cy="685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1" name="Line 22"/>
          <p:cNvSpPr>
            <a:spLocks noChangeShapeType="1"/>
          </p:cNvSpPr>
          <p:nvPr/>
        </p:nvSpPr>
        <p:spPr bwMode="auto">
          <a:xfrm>
            <a:off x="3810000" y="5524872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2" name="Line 23"/>
          <p:cNvSpPr>
            <a:spLocks noChangeShapeType="1"/>
          </p:cNvSpPr>
          <p:nvPr/>
        </p:nvSpPr>
        <p:spPr bwMode="auto">
          <a:xfrm>
            <a:off x="3810000" y="4686672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3" name="Text Box 24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24</a:t>
            </a:r>
            <a:endParaRPr lang="en-US" altLang="zh-CN" dirty="0"/>
          </a:p>
        </p:txBody>
      </p:sp>
      <p:sp>
        <p:nvSpPr>
          <p:cNvPr id="36884" name="Rectangle 25"/>
          <p:cNvSpPr>
            <a:spLocks noChangeArrowheads="1"/>
          </p:cNvSpPr>
          <p:nvPr/>
        </p:nvSpPr>
        <p:spPr bwMode="auto">
          <a:xfrm>
            <a:off x="8229600" y="4153272"/>
            <a:ext cx="152400" cy="762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5" name="Rectangle 26"/>
          <p:cNvSpPr>
            <a:spLocks noChangeArrowheads="1"/>
          </p:cNvSpPr>
          <p:nvPr/>
        </p:nvSpPr>
        <p:spPr bwMode="auto">
          <a:xfrm>
            <a:off x="7848600" y="4534272"/>
            <a:ext cx="152400" cy="762000"/>
          </a:xfrm>
          <a:prstGeom prst="rect">
            <a:avLst/>
          </a:prstGeom>
          <a:solidFill>
            <a:srgbClr val="FF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6" name="Rectangle 27"/>
          <p:cNvSpPr>
            <a:spLocks noChangeArrowheads="1"/>
          </p:cNvSpPr>
          <p:nvPr/>
        </p:nvSpPr>
        <p:spPr bwMode="auto">
          <a:xfrm>
            <a:off x="8229600" y="5448672"/>
            <a:ext cx="152400" cy="6858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7" name="Rectangle 28"/>
          <p:cNvSpPr>
            <a:spLocks noChangeArrowheads="1"/>
          </p:cNvSpPr>
          <p:nvPr/>
        </p:nvSpPr>
        <p:spPr bwMode="auto">
          <a:xfrm>
            <a:off x="2895600" y="5067672"/>
            <a:ext cx="1524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8" name="Rectangle 29"/>
          <p:cNvSpPr>
            <a:spLocks noChangeArrowheads="1"/>
          </p:cNvSpPr>
          <p:nvPr/>
        </p:nvSpPr>
        <p:spPr bwMode="auto">
          <a:xfrm>
            <a:off x="2667000" y="5067672"/>
            <a:ext cx="152400" cy="2286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9" name="Rectangle 30"/>
          <p:cNvSpPr>
            <a:spLocks noChangeArrowheads="1"/>
          </p:cNvSpPr>
          <p:nvPr/>
        </p:nvSpPr>
        <p:spPr bwMode="auto">
          <a:xfrm>
            <a:off x="3124200" y="5067672"/>
            <a:ext cx="152400" cy="228600"/>
          </a:xfrm>
          <a:prstGeom prst="rect">
            <a:avLst/>
          </a:prstGeom>
          <a:solidFill>
            <a:srgbClr val="FF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84" name="Text Box 32"/>
          <p:cNvSpPr txBox="1">
            <a:spLocks noChangeArrowheads="1"/>
          </p:cNvSpPr>
          <p:nvPr/>
        </p:nvSpPr>
        <p:spPr bwMode="auto">
          <a:xfrm>
            <a:off x="323850" y="5982379"/>
            <a:ext cx="8397875" cy="83099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  <a:spcAft>
                <a:spcPct val="5000"/>
              </a:spcAft>
            </a:pPr>
            <a:r>
              <a:rPr lang="en-US" altLang="zh-CN" sz="2400" b="1">
                <a:latin typeface="宋体" pitchFamily="2" charset="-122"/>
              </a:rPr>
              <a:t>  </a:t>
            </a:r>
            <a:r>
              <a:rPr lang="zh-CN" altLang="en-US" sz="2400" b="1">
                <a:latin typeface="宋体" pitchFamily="2" charset="-122"/>
              </a:rPr>
              <a:t>目前的计算机网络（包括广域网和局域网）都采用了分组交换技术，只是分组的大小有所不同</a:t>
            </a:r>
          </a:p>
        </p:txBody>
      </p:sp>
      <p:sp>
        <p:nvSpPr>
          <p:cNvPr id="23585" name="Rectangle 33"/>
          <p:cNvSpPr>
            <a:spLocks noChangeArrowheads="1"/>
          </p:cNvSpPr>
          <p:nvPr/>
        </p:nvSpPr>
        <p:spPr bwMode="auto">
          <a:xfrm>
            <a:off x="228600" y="8382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6892" name="Text Box 34"/>
          <p:cNvSpPr txBox="1">
            <a:spLocks noChangeArrowheads="1"/>
          </p:cNvSpPr>
          <p:nvPr/>
        </p:nvSpPr>
        <p:spPr bwMode="auto">
          <a:xfrm>
            <a:off x="323528" y="1916832"/>
            <a:ext cx="43211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Tx/>
              <a:buChar char="☆"/>
            </a:pPr>
            <a:r>
              <a:rPr lang="zh-CN" altLang="en-US" sz="28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分组交换网</a:t>
            </a:r>
          </a:p>
        </p:txBody>
      </p:sp>
      <p:sp>
        <p:nvSpPr>
          <p:cNvPr id="36893" name="Text Box 35"/>
          <p:cNvSpPr txBox="1">
            <a:spLocks noChangeArrowheads="1"/>
          </p:cNvSpPr>
          <p:nvPr/>
        </p:nvSpPr>
        <p:spPr bwMode="auto">
          <a:xfrm>
            <a:off x="395288" y="2488945"/>
            <a:ext cx="8397875" cy="1588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  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类同报文交换技术</a:t>
            </a:r>
            <a:r>
              <a:rPr lang="en-US" altLang="zh-CN" sz="2400" b="1" dirty="0">
                <a:latin typeface="楷体" pitchFamily="18" charset="-122"/>
                <a:ea typeface="楷体" pitchFamily="18" charset="-122"/>
              </a:rPr>
              <a:t>,</a:t>
            </a: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规定了交换机处理和传输的数据长度（称之为分组）</a:t>
            </a:r>
          </a:p>
          <a:p>
            <a:pPr>
              <a:spcBef>
                <a:spcPct val="5000"/>
              </a:spcBef>
              <a:spcAft>
                <a:spcPct val="5000"/>
              </a:spcAft>
            </a:pPr>
            <a:r>
              <a:rPr lang="zh-CN" altLang="en-US" sz="2400" b="1" dirty="0">
                <a:latin typeface="楷体" pitchFamily="18" charset="-122"/>
                <a:ea typeface="楷体" pitchFamily="18" charset="-122"/>
              </a:rPr>
              <a:t>  不同用户的数据分组可以交织地在网络中的物理链路上传输</a:t>
            </a: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3850" y="908720"/>
            <a:ext cx="839787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仿宋_GB2312" pitchFamily="49" charset="-122"/>
              <a:buChar char="★"/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根据交换方式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分类</a:t>
            </a:r>
            <a:endParaRPr lang="en-US" altLang="zh-CN" sz="3200" b="1" dirty="0" smtClean="0">
              <a:latin typeface="楷体" pitchFamily="18" charset="-122"/>
              <a:ea typeface="楷体" pitchFamily="18" charset="-122"/>
            </a:endParaRPr>
          </a:p>
          <a:p>
            <a:pPr>
              <a:spcAft>
                <a:spcPts val="1200"/>
              </a:spcAft>
              <a:buClr>
                <a:srgbClr val="FF0000"/>
              </a:buClr>
            </a:pP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(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信息在网络设备（交换机）中的转移方式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）</a:t>
            </a:r>
            <a:endParaRPr lang="zh-CN" altLang="en-US" sz="3200" b="1" dirty="0">
              <a:latin typeface="楷体" pitchFamily="18" charset="-122"/>
              <a:ea typeface="楷体" pitchFamily="18" charset="-122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468313" y="18864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3049873"/>
      </p:ext>
    </p:extLst>
  </p:cSld>
  <p:clrMapOvr>
    <a:masterClrMapping/>
  </p:clrMapOvr>
  <p:transition advTm="657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5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25</a:t>
            </a:r>
            <a:endParaRPr lang="en-US" altLang="zh-CN" dirty="0"/>
          </a:p>
        </p:txBody>
      </p:sp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304800" y="2157809"/>
            <a:ext cx="8458200" cy="472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80000"/>
              </a:spcAft>
              <a:buClr>
                <a:srgbClr val="FF0000"/>
              </a:buClr>
            </a:pPr>
            <a:r>
              <a:rPr lang="en-US" altLang="zh-CN" b="1" i="1" u="sng" dirty="0">
                <a:solidFill>
                  <a:srgbClr val="FF0000"/>
                </a:solidFill>
              </a:rPr>
              <a:t>☆  </a:t>
            </a:r>
            <a:r>
              <a:rPr lang="zh-CN" altLang="en-US" sz="28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通信子网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ct val="50000"/>
              </a:spcAft>
              <a:buClr>
                <a:srgbClr val="FF0000"/>
              </a:buClr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 网络中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面向数据传输或者数据通信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的部分资源集合，主要支持用户数据的传输；该子网包括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传输线路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交换机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网络控制中心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等硬软件设施。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Tx/>
              <a:buChar char="☆"/>
            </a:pPr>
            <a:r>
              <a:rPr lang="zh-CN" altLang="en-US" sz="28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资源子网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：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 网络中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面向数据处理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的资源集合、主要支持用户的应用；该子网由用户的主机资源组成，包括接入网络的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用户主机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，以及面向应用的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外设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（例如：终端）、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软件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可共享的数据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（例如：公共数据库）等。</a:t>
            </a:r>
          </a:p>
          <a:p>
            <a:endParaRPr lang="en-US" altLang="zh-CN" dirty="0"/>
          </a:p>
        </p:txBody>
      </p: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290513" y="1242591"/>
            <a:ext cx="327342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80000"/>
              </a:spcAft>
              <a:buClr>
                <a:srgbClr val="FF0000"/>
              </a:buClr>
              <a:buFontTx/>
              <a:buChar char="★"/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根据功能分类</a:t>
            </a:r>
            <a:endParaRPr lang="zh-CN" altLang="en-US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68313" y="18864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88031"/>
      </p:ext>
    </p:extLst>
  </p:cSld>
  <p:clrMapOvr>
    <a:masterClrMapping/>
  </p:clrMapOvr>
  <p:transition advTm="952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2971800" y="3429000"/>
            <a:ext cx="1828800" cy="1143000"/>
            <a:chOff x="2148" y="2131"/>
            <a:chExt cx="876" cy="461"/>
          </a:xfrm>
        </p:grpSpPr>
        <p:grpSp>
          <p:nvGrpSpPr>
            <p:cNvPr id="39143" name="Group 3"/>
            <p:cNvGrpSpPr>
              <a:grpSpLocks/>
            </p:cNvGrpSpPr>
            <p:nvPr/>
          </p:nvGrpSpPr>
          <p:grpSpPr bwMode="auto">
            <a:xfrm>
              <a:off x="2158" y="2152"/>
              <a:ext cx="866" cy="440"/>
              <a:chOff x="2158" y="2152"/>
              <a:chExt cx="866" cy="440"/>
            </a:xfrm>
          </p:grpSpPr>
          <p:sp>
            <p:nvSpPr>
              <p:cNvPr id="39154" name="Oval 4"/>
              <p:cNvSpPr>
                <a:spLocks noChangeArrowheads="1"/>
              </p:cNvSpPr>
              <p:nvPr/>
            </p:nvSpPr>
            <p:spPr bwMode="auto">
              <a:xfrm>
                <a:off x="2459" y="2152"/>
                <a:ext cx="374" cy="168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55" name="Oval 5"/>
              <p:cNvSpPr>
                <a:spLocks noChangeArrowheads="1"/>
              </p:cNvSpPr>
              <p:nvPr/>
            </p:nvSpPr>
            <p:spPr bwMode="auto">
              <a:xfrm>
                <a:off x="2255" y="2194"/>
                <a:ext cx="267" cy="179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56" name="Oval 6"/>
              <p:cNvSpPr>
                <a:spLocks noChangeArrowheads="1"/>
              </p:cNvSpPr>
              <p:nvPr/>
            </p:nvSpPr>
            <p:spPr bwMode="auto">
              <a:xfrm>
                <a:off x="2158" y="2310"/>
                <a:ext cx="181" cy="137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57" name="Oval 7"/>
              <p:cNvSpPr>
                <a:spLocks noChangeArrowheads="1"/>
              </p:cNvSpPr>
              <p:nvPr/>
            </p:nvSpPr>
            <p:spPr bwMode="auto">
              <a:xfrm>
                <a:off x="2220" y="2384"/>
                <a:ext cx="278" cy="159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58" name="Oval 8"/>
              <p:cNvSpPr>
                <a:spLocks noChangeArrowheads="1"/>
              </p:cNvSpPr>
              <p:nvPr/>
            </p:nvSpPr>
            <p:spPr bwMode="auto">
              <a:xfrm>
                <a:off x="2435" y="2407"/>
                <a:ext cx="421" cy="185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59" name="Oval 9"/>
              <p:cNvSpPr>
                <a:spLocks noChangeArrowheads="1"/>
              </p:cNvSpPr>
              <p:nvPr/>
            </p:nvSpPr>
            <p:spPr bwMode="auto">
              <a:xfrm>
                <a:off x="2710" y="2205"/>
                <a:ext cx="268" cy="126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60" name="Oval 10"/>
              <p:cNvSpPr>
                <a:spLocks noChangeArrowheads="1"/>
              </p:cNvSpPr>
              <p:nvPr/>
            </p:nvSpPr>
            <p:spPr bwMode="auto">
              <a:xfrm>
                <a:off x="2761" y="2301"/>
                <a:ext cx="263" cy="135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61" name="Oval 11"/>
              <p:cNvSpPr>
                <a:spLocks noChangeArrowheads="1"/>
              </p:cNvSpPr>
              <p:nvPr/>
            </p:nvSpPr>
            <p:spPr bwMode="auto">
              <a:xfrm>
                <a:off x="2737" y="2331"/>
                <a:ext cx="253" cy="231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62" name="Oval 12"/>
              <p:cNvSpPr>
                <a:spLocks noChangeArrowheads="1"/>
              </p:cNvSpPr>
              <p:nvPr/>
            </p:nvSpPr>
            <p:spPr bwMode="auto">
              <a:xfrm>
                <a:off x="2316" y="2255"/>
                <a:ext cx="555" cy="233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9144" name="Group 13"/>
            <p:cNvGrpSpPr>
              <a:grpSpLocks/>
            </p:cNvGrpSpPr>
            <p:nvPr/>
          </p:nvGrpSpPr>
          <p:grpSpPr bwMode="auto">
            <a:xfrm>
              <a:off x="2148" y="2131"/>
              <a:ext cx="851" cy="450"/>
              <a:chOff x="2148" y="2131"/>
              <a:chExt cx="851" cy="450"/>
            </a:xfrm>
          </p:grpSpPr>
          <p:sp>
            <p:nvSpPr>
              <p:cNvPr id="39145" name="Oval 14"/>
              <p:cNvSpPr>
                <a:spLocks noChangeArrowheads="1"/>
              </p:cNvSpPr>
              <p:nvPr/>
            </p:nvSpPr>
            <p:spPr bwMode="auto">
              <a:xfrm>
                <a:off x="2447" y="2131"/>
                <a:ext cx="363" cy="179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46" name="Oval 15"/>
              <p:cNvSpPr>
                <a:spLocks noChangeArrowheads="1"/>
              </p:cNvSpPr>
              <p:nvPr/>
            </p:nvSpPr>
            <p:spPr bwMode="auto">
              <a:xfrm>
                <a:off x="2247" y="2185"/>
                <a:ext cx="258" cy="178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47" name="Oval 16"/>
              <p:cNvSpPr>
                <a:spLocks noChangeArrowheads="1"/>
              </p:cNvSpPr>
              <p:nvPr/>
            </p:nvSpPr>
            <p:spPr bwMode="auto">
              <a:xfrm>
                <a:off x="2148" y="2301"/>
                <a:ext cx="179" cy="135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48" name="Oval 17"/>
              <p:cNvSpPr>
                <a:spLocks noChangeArrowheads="1"/>
              </p:cNvSpPr>
              <p:nvPr/>
            </p:nvSpPr>
            <p:spPr bwMode="auto">
              <a:xfrm>
                <a:off x="2208" y="2373"/>
                <a:ext cx="277" cy="149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49" name="Oval 18"/>
              <p:cNvSpPr>
                <a:spLocks noChangeArrowheads="1"/>
              </p:cNvSpPr>
              <p:nvPr/>
            </p:nvSpPr>
            <p:spPr bwMode="auto">
              <a:xfrm>
                <a:off x="2413" y="2392"/>
                <a:ext cx="431" cy="189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50" name="Oval 19"/>
              <p:cNvSpPr>
                <a:spLocks noChangeArrowheads="1"/>
              </p:cNvSpPr>
              <p:nvPr/>
            </p:nvSpPr>
            <p:spPr bwMode="auto">
              <a:xfrm>
                <a:off x="2701" y="2185"/>
                <a:ext cx="259" cy="135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51" name="Oval 20"/>
              <p:cNvSpPr>
                <a:spLocks noChangeArrowheads="1"/>
              </p:cNvSpPr>
              <p:nvPr/>
            </p:nvSpPr>
            <p:spPr bwMode="auto">
              <a:xfrm>
                <a:off x="2737" y="2292"/>
                <a:ext cx="262" cy="133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52" name="Oval 21"/>
              <p:cNvSpPr>
                <a:spLocks noChangeArrowheads="1"/>
              </p:cNvSpPr>
              <p:nvPr/>
            </p:nvSpPr>
            <p:spPr bwMode="auto">
              <a:xfrm>
                <a:off x="2710" y="2320"/>
                <a:ext cx="268" cy="230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53" name="Oval 22"/>
              <p:cNvSpPr>
                <a:spLocks noChangeArrowheads="1"/>
              </p:cNvSpPr>
              <p:nvPr/>
            </p:nvSpPr>
            <p:spPr bwMode="auto">
              <a:xfrm>
                <a:off x="2304" y="2237"/>
                <a:ext cx="552" cy="230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8915" name="Line 23"/>
          <p:cNvSpPr>
            <a:spLocks noChangeShapeType="1"/>
          </p:cNvSpPr>
          <p:nvPr/>
        </p:nvSpPr>
        <p:spPr bwMode="auto">
          <a:xfrm flipH="1">
            <a:off x="4371975" y="2465388"/>
            <a:ext cx="212725" cy="3444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6" name="Rectangle 24"/>
          <p:cNvSpPr>
            <a:spLocks noChangeArrowheads="1"/>
          </p:cNvSpPr>
          <p:nvPr/>
        </p:nvSpPr>
        <p:spPr bwMode="auto">
          <a:xfrm>
            <a:off x="3429000" y="3810000"/>
            <a:ext cx="1052513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zh-CN" altLang="en-US" sz="1600" b="1"/>
              <a:t>广域网 </a:t>
            </a:r>
            <a:r>
              <a:rPr lang="en-US" altLang="zh-CN" sz="1600" b="1"/>
              <a:t>1</a:t>
            </a:r>
          </a:p>
        </p:txBody>
      </p:sp>
      <p:pic>
        <p:nvPicPr>
          <p:cNvPr id="38917" name="Picture 25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1963" y="2354263"/>
            <a:ext cx="327025" cy="379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8918" name="Picture 26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1963" y="3217863"/>
            <a:ext cx="327025" cy="379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8919" name="Line 27"/>
          <p:cNvSpPr>
            <a:spLocks noChangeShapeType="1"/>
          </p:cNvSpPr>
          <p:nvPr/>
        </p:nvSpPr>
        <p:spPr bwMode="auto">
          <a:xfrm>
            <a:off x="1955800" y="2619375"/>
            <a:ext cx="755650" cy="231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0" name="Line 28"/>
          <p:cNvSpPr>
            <a:spLocks noChangeShapeType="1"/>
          </p:cNvSpPr>
          <p:nvPr/>
        </p:nvSpPr>
        <p:spPr bwMode="auto">
          <a:xfrm flipV="1">
            <a:off x="1955800" y="3098800"/>
            <a:ext cx="866775" cy="13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1" name="Line 29"/>
          <p:cNvSpPr>
            <a:spLocks noChangeShapeType="1"/>
          </p:cNvSpPr>
          <p:nvPr/>
        </p:nvSpPr>
        <p:spPr bwMode="auto">
          <a:xfrm>
            <a:off x="1839913" y="2863850"/>
            <a:ext cx="1587" cy="2349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922" name="Group 30"/>
          <p:cNvGrpSpPr>
            <a:grpSpLocks/>
          </p:cNvGrpSpPr>
          <p:nvPr/>
        </p:nvGrpSpPr>
        <p:grpSpPr bwMode="auto">
          <a:xfrm>
            <a:off x="2609850" y="2819400"/>
            <a:ext cx="1200150" cy="571500"/>
            <a:chOff x="1644" y="1800"/>
            <a:chExt cx="553" cy="232"/>
          </a:xfrm>
        </p:grpSpPr>
        <p:grpSp>
          <p:nvGrpSpPr>
            <p:cNvPr id="39123" name="Group 31"/>
            <p:cNvGrpSpPr>
              <a:grpSpLocks/>
            </p:cNvGrpSpPr>
            <p:nvPr/>
          </p:nvGrpSpPr>
          <p:grpSpPr bwMode="auto">
            <a:xfrm>
              <a:off x="1650" y="1812"/>
              <a:ext cx="547" cy="220"/>
              <a:chOff x="1650" y="1812"/>
              <a:chExt cx="547" cy="220"/>
            </a:xfrm>
          </p:grpSpPr>
          <p:sp>
            <p:nvSpPr>
              <p:cNvPr id="39134" name="Oval 32"/>
              <p:cNvSpPr>
                <a:spLocks noChangeArrowheads="1"/>
              </p:cNvSpPr>
              <p:nvPr/>
            </p:nvSpPr>
            <p:spPr bwMode="auto">
              <a:xfrm>
                <a:off x="1842" y="1812"/>
                <a:ext cx="235" cy="83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35" name="Oval 33"/>
              <p:cNvSpPr>
                <a:spLocks noChangeArrowheads="1"/>
              </p:cNvSpPr>
              <p:nvPr/>
            </p:nvSpPr>
            <p:spPr bwMode="auto">
              <a:xfrm>
                <a:off x="1711" y="1832"/>
                <a:ext cx="169" cy="88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36" name="Oval 34"/>
              <p:cNvSpPr>
                <a:spLocks noChangeArrowheads="1"/>
              </p:cNvSpPr>
              <p:nvPr/>
            </p:nvSpPr>
            <p:spPr bwMode="auto">
              <a:xfrm>
                <a:off x="1650" y="1892"/>
                <a:ext cx="114" cy="66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37" name="Oval 35"/>
              <p:cNvSpPr>
                <a:spLocks noChangeArrowheads="1"/>
              </p:cNvSpPr>
              <p:nvPr/>
            </p:nvSpPr>
            <p:spPr bwMode="auto">
              <a:xfrm>
                <a:off x="1689" y="1929"/>
                <a:ext cx="177" cy="78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38" name="Oval 36"/>
              <p:cNvSpPr>
                <a:spLocks noChangeArrowheads="1"/>
              </p:cNvSpPr>
              <p:nvPr/>
            </p:nvSpPr>
            <p:spPr bwMode="auto">
              <a:xfrm>
                <a:off x="1824" y="1940"/>
                <a:ext cx="268" cy="92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39" name="Oval 37"/>
              <p:cNvSpPr>
                <a:spLocks noChangeArrowheads="1"/>
              </p:cNvSpPr>
              <p:nvPr/>
            </p:nvSpPr>
            <p:spPr bwMode="auto">
              <a:xfrm>
                <a:off x="1999" y="1838"/>
                <a:ext cx="170" cy="61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40" name="Oval 38"/>
              <p:cNvSpPr>
                <a:spLocks noChangeArrowheads="1"/>
              </p:cNvSpPr>
              <p:nvPr/>
            </p:nvSpPr>
            <p:spPr bwMode="auto">
              <a:xfrm>
                <a:off x="2032" y="1886"/>
                <a:ext cx="165" cy="69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41" name="Oval 39"/>
              <p:cNvSpPr>
                <a:spLocks noChangeArrowheads="1"/>
              </p:cNvSpPr>
              <p:nvPr/>
            </p:nvSpPr>
            <p:spPr bwMode="auto">
              <a:xfrm>
                <a:off x="2017" y="1899"/>
                <a:ext cx="159" cy="117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42" name="Oval 40"/>
              <p:cNvSpPr>
                <a:spLocks noChangeArrowheads="1"/>
              </p:cNvSpPr>
              <p:nvPr/>
            </p:nvSpPr>
            <p:spPr bwMode="auto">
              <a:xfrm>
                <a:off x="1749" y="1863"/>
                <a:ext cx="351" cy="117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9124" name="Group 41"/>
            <p:cNvGrpSpPr>
              <a:grpSpLocks/>
            </p:cNvGrpSpPr>
            <p:nvPr/>
          </p:nvGrpSpPr>
          <p:grpSpPr bwMode="auto">
            <a:xfrm>
              <a:off x="1644" y="1800"/>
              <a:ext cx="538" cy="228"/>
              <a:chOff x="1644" y="1800"/>
              <a:chExt cx="538" cy="228"/>
            </a:xfrm>
          </p:grpSpPr>
          <p:sp>
            <p:nvSpPr>
              <p:cNvPr id="39125" name="Oval 42"/>
              <p:cNvSpPr>
                <a:spLocks noChangeArrowheads="1"/>
              </p:cNvSpPr>
              <p:nvPr/>
            </p:nvSpPr>
            <p:spPr bwMode="auto">
              <a:xfrm>
                <a:off x="1835" y="1800"/>
                <a:ext cx="228" cy="92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26" name="Oval 43"/>
              <p:cNvSpPr>
                <a:spLocks noChangeArrowheads="1"/>
              </p:cNvSpPr>
              <p:nvPr/>
            </p:nvSpPr>
            <p:spPr bwMode="auto">
              <a:xfrm>
                <a:off x="1704" y="1826"/>
                <a:ext cx="167" cy="91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27" name="Oval 44"/>
              <p:cNvSpPr>
                <a:spLocks noChangeArrowheads="1"/>
              </p:cNvSpPr>
              <p:nvPr/>
            </p:nvSpPr>
            <p:spPr bwMode="auto">
              <a:xfrm>
                <a:off x="1644" y="1886"/>
                <a:ext cx="113" cy="69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28" name="Oval 45"/>
              <p:cNvSpPr>
                <a:spLocks noChangeArrowheads="1"/>
              </p:cNvSpPr>
              <p:nvPr/>
            </p:nvSpPr>
            <p:spPr bwMode="auto">
              <a:xfrm>
                <a:off x="1683" y="1920"/>
                <a:ext cx="175" cy="75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29" name="Oval 46"/>
              <p:cNvSpPr>
                <a:spLocks noChangeArrowheads="1"/>
              </p:cNvSpPr>
              <p:nvPr/>
            </p:nvSpPr>
            <p:spPr bwMode="auto">
              <a:xfrm>
                <a:off x="1811" y="1933"/>
                <a:ext cx="274" cy="95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30" name="Oval 47"/>
              <p:cNvSpPr>
                <a:spLocks noChangeArrowheads="1"/>
              </p:cNvSpPr>
              <p:nvPr/>
            </p:nvSpPr>
            <p:spPr bwMode="auto">
              <a:xfrm>
                <a:off x="1992" y="1826"/>
                <a:ext cx="166" cy="69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31" name="Oval 48"/>
              <p:cNvSpPr>
                <a:spLocks noChangeArrowheads="1"/>
              </p:cNvSpPr>
              <p:nvPr/>
            </p:nvSpPr>
            <p:spPr bwMode="auto">
              <a:xfrm>
                <a:off x="2017" y="1882"/>
                <a:ext cx="165" cy="65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32" name="Oval 49"/>
              <p:cNvSpPr>
                <a:spLocks noChangeArrowheads="1"/>
              </p:cNvSpPr>
              <p:nvPr/>
            </p:nvSpPr>
            <p:spPr bwMode="auto">
              <a:xfrm>
                <a:off x="1999" y="1895"/>
                <a:ext cx="170" cy="118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33" name="Oval 50"/>
              <p:cNvSpPr>
                <a:spLocks noChangeArrowheads="1"/>
              </p:cNvSpPr>
              <p:nvPr/>
            </p:nvSpPr>
            <p:spPr bwMode="auto">
              <a:xfrm>
                <a:off x="1742" y="1853"/>
                <a:ext cx="350" cy="116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8923" name="Rectangle 51"/>
          <p:cNvSpPr>
            <a:spLocks noChangeArrowheads="1"/>
          </p:cNvSpPr>
          <p:nvPr/>
        </p:nvSpPr>
        <p:spPr bwMode="auto">
          <a:xfrm>
            <a:off x="2819400" y="2895600"/>
            <a:ext cx="7905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楷体" pitchFamily="18" charset="-122"/>
                <a:ea typeface="楷体" pitchFamily="18" charset="-122"/>
              </a:rPr>
              <a:t>电话网</a:t>
            </a:r>
          </a:p>
        </p:txBody>
      </p:sp>
      <p:sp>
        <p:nvSpPr>
          <p:cNvPr id="38924" name="Line 52"/>
          <p:cNvSpPr>
            <a:spLocks noChangeShapeType="1"/>
          </p:cNvSpPr>
          <p:nvPr/>
        </p:nvSpPr>
        <p:spPr bwMode="auto">
          <a:xfrm>
            <a:off x="6046788" y="5632450"/>
            <a:ext cx="1965325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925" name="Group 53"/>
          <p:cNvGrpSpPr>
            <a:grpSpLocks/>
          </p:cNvGrpSpPr>
          <p:nvPr/>
        </p:nvGrpSpPr>
        <p:grpSpPr bwMode="auto">
          <a:xfrm>
            <a:off x="6365875" y="5014913"/>
            <a:ext cx="773113" cy="369887"/>
            <a:chOff x="4010" y="2692"/>
            <a:chExt cx="487" cy="233"/>
          </a:xfrm>
        </p:grpSpPr>
        <p:grpSp>
          <p:nvGrpSpPr>
            <p:cNvPr id="39109" name="Group 54"/>
            <p:cNvGrpSpPr>
              <a:grpSpLocks/>
            </p:cNvGrpSpPr>
            <p:nvPr/>
          </p:nvGrpSpPr>
          <p:grpSpPr bwMode="auto">
            <a:xfrm>
              <a:off x="4019" y="2708"/>
              <a:ext cx="478" cy="217"/>
              <a:chOff x="4019" y="2708"/>
              <a:chExt cx="478" cy="217"/>
            </a:xfrm>
          </p:grpSpPr>
          <p:sp>
            <p:nvSpPr>
              <p:cNvPr id="39120" name="Rectangle 55"/>
              <p:cNvSpPr>
                <a:spLocks noChangeArrowheads="1"/>
              </p:cNvSpPr>
              <p:nvPr/>
            </p:nvSpPr>
            <p:spPr bwMode="auto">
              <a:xfrm>
                <a:off x="4019" y="2780"/>
                <a:ext cx="478" cy="71"/>
              </a:xfrm>
              <a:prstGeom prst="rect">
                <a:avLst/>
              </a:prstGeom>
              <a:solidFill>
                <a:srgbClr val="00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21" name="Oval 56"/>
              <p:cNvSpPr>
                <a:spLocks noChangeArrowheads="1"/>
              </p:cNvSpPr>
              <p:nvPr/>
            </p:nvSpPr>
            <p:spPr bwMode="auto">
              <a:xfrm>
                <a:off x="4029" y="2787"/>
                <a:ext cx="468" cy="138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122" name="Oval 57"/>
              <p:cNvSpPr>
                <a:spLocks noChangeArrowheads="1"/>
              </p:cNvSpPr>
              <p:nvPr/>
            </p:nvSpPr>
            <p:spPr bwMode="auto">
              <a:xfrm>
                <a:off x="4029" y="2708"/>
                <a:ext cx="468" cy="139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9110" name="Rectangle 58"/>
            <p:cNvSpPr>
              <a:spLocks noChangeArrowheads="1"/>
            </p:cNvSpPr>
            <p:nvPr/>
          </p:nvSpPr>
          <p:spPr bwMode="auto">
            <a:xfrm>
              <a:off x="4010" y="2766"/>
              <a:ext cx="479" cy="72"/>
            </a:xfrm>
            <a:prstGeom prst="rect">
              <a:avLst/>
            </a:prstGeom>
            <a:solidFill>
              <a:srgbClr val="004EFF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1" name="Oval 59"/>
            <p:cNvSpPr>
              <a:spLocks noChangeArrowheads="1"/>
            </p:cNvSpPr>
            <p:nvPr/>
          </p:nvSpPr>
          <p:spPr bwMode="auto">
            <a:xfrm>
              <a:off x="4019" y="2771"/>
              <a:ext cx="470" cy="138"/>
            </a:xfrm>
            <a:prstGeom prst="ellipse">
              <a:avLst/>
            </a:prstGeom>
            <a:solidFill>
              <a:srgbClr val="004E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112" name="Oval 60"/>
            <p:cNvSpPr>
              <a:spLocks noChangeArrowheads="1"/>
            </p:cNvSpPr>
            <p:nvPr/>
          </p:nvSpPr>
          <p:spPr bwMode="auto">
            <a:xfrm>
              <a:off x="4019" y="2692"/>
              <a:ext cx="470" cy="140"/>
            </a:xfrm>
            <a:prstGeom prst="ellipse">
              <a:avLst/>
            </a:prstGeom>
            <a:solidFill>
              <a:srgbClr val="5589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113" name="Group 61"/>
            <p:cNvGrpSpPr>
              <a:grpSpLocks/>
            </p:cNvGrpSpPr>
            <p:nvPr/>
          </p:nvGrpSpPr>
          <p:grpSpPr bwMode="auto">
            <a:xfrm>
              <a:off x="4103" y="2716"/>
              <a:ext cx="296" cy="100"/>
              <a:chOff x="4103" y="2716"/>
              <a:chExt cx="296" cy="100"/>
            </a:xfrm>
          </p:grpSpPr>
          <p:grpSp>
            <p:nvGrpSpPr>
              <p:cNvPr id="39114" name="Group 62"/>
              <p:cNvGrpSpPr>
                <a:grpSpLocks/>
              </p:cNvGrpSpPr>
              <p:nvPr/>
            </p:nvGrpSpPr>
            <p:grpSpPr bwMode="auto">
              <a:xfrm>
                <a:off x="4103" y="2716"/>
                <a:ext cx="296" cy="100"/>
                <a:chOff x="4103" y="2716"/>
                <a:chExt cx="296" cy="100"/>
              </a:xfrm>
            </p:grpSpPr>
            <p:sp>
              <p:nvSpPr>
                <p:cNvPr id="39118" name="Freeform 63"/>
                <p:cNvSpPr>
                  <a:spLocks/>
                </p:cNvSpPr>
                <p:nvPr/>
              </p:nvSpPr>
              <p:spPr bwMode="auto">
                <a:xfrm>
                  <a:off x="4103" y="2716"/>
                  <a:ext cx="134" cy="32"/>
                </a:xfrm>
                <a:custGeom>
                  <a:avLst/>
                  <a:gdLst>
                    <a:gd name="T0" fmla="*/ 0 w 134"/>
                    <a:gd name="T1" fmla="*/ 5 h 32"/>
                    <a:gd name="T2" fmla="*/ 33 w 134"/>
                    <a:gd name="T3" fmla="*/ 0 h 32"/>
                    <a:gd name="T4" fmla="*/ 100 w 134"/>
                    <a:gd name="T5" fmla="*/ 16 h 32"/>
                    <a:gd name="T6" fmla="*/ 133 w 134"/>
                    <a:gd name="T7" fmla="*/ 10 h 32"/>
                    <a:gd name="T8" fmla="*/ 125 w 134"/>
                    <a:gd name="T9" fmla="*/ 31 h 32"/>
                    <a:gd name="T10" fmla="*/ 33 w 134"/>
                    <a:gd name="T11" fmla="*/ 31 h 32"/>
                    <a:gd name="T12" fmla="*/ 75 w 134"/>
                    <a:gd name="T13" fmla="*/ 21 h 32"/>
                    <a:gd name="T14" fmla="*/ 0 w 134"/>
                    <a:gd name="T15" fmla="*/ 5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32"/>
                    <a:gd name="T26" fmla="*/ 134 w 134"/>
                    <a:gd name="T27" fmla="*/ 32 h 3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32">
                      <a:moveTo>
                        <a:pt x="0" y="5"/>
                      </a:moveTo>
                      <a:lnTo>
                        <a:pt x="33" y="0"/>
                      </a:lnTo>
                      <a:lnTo>
                        <a:pt x="100" y="16"/>
                      </a:lnTo>
                      <a:lnTo>
                        <a:pt x="133" y="10"/>
                      </a:lnTo>
                      <a:lnTo>
                        <a:pt x="125" y="31"/>
                      </a:lnTo>
                      <a:lnTo>
                        <a:pt x="33" y="31"/>
                      </a:lnTo>
                      <a:lnTo>
                        <a:pt x="75" y="21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19" name="Freeform 64"/>
                <p:cNvSpPr>
                  <a:spLocks/>
                </p:cNvSpPr>
                <p:nvPr/>
              </p:nvSpPr>
              <p:spPr bwMode="auto">
                <a:xfrm>
                  <a:off x="4263" y="2780"/>
                  <a:ext cx="136" cy="36"/>
                </a:xfrm>
                <a:custGeom>
                  <a:avLst/>
                  <a:gdLst>
                    <a:gd name="T0" fmla="*/ 135 w 136"/>
                    <a:gd name="T1" fmla="*/ 29 h 36"/>
                    <a:gd name="T2" fmla="*/ 101 w 136"/>
                    <a:gd name="T3" fmla="*/ 35 h 36"/>
                    <a:gd name="T4" fmla="*/ 34 w 136"/>
                    <a:gd name="T5" fmla="*/ 18 h 36"/>
                    <a:gd name="T6" fmla="*/ 0 w 136"/>
                    <a:gd name="T7" fmla="*/ 29 h 36"/>
                    <a:gd name="T8" fmla="*/ 8 w 136"/>
                    <a:gd name="T9" fmla="*/ 0 h 36"/>
                    <a:gd name="T10" fmla="*/ 101 w 136"/>
                    <a:gd name="T11" fmla="*/ 0 h 36"/>
                    <a:gd name="T12" fmla="*/ 68 w 136"/>
                    <a:gd name="T13" fmla="*/ 12 h 36"/>
                    <a:gd name="T14" fmla="*/ 135 w 136"/>
                    <a:gd name="T15" fmla="*/ 29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6"/>
                    <a:gd name="T25" fmla="*/ 0 h 36"/>
                    <a:gd name="T26" fmla="*/ 136 w 136"/>
                    <a:gd name="T27" fmla="*/ 36 h 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6" h="36">
                      <a:moveTo>
                        <a:pt x="135" y="29"/>
                      </a:moveTo>
                      <a:lnTo>
                        <a:pt x="101" y="35"/>
                      </a:lnTo>
                      <a:lnTo>
                        <a:pt x="34" y="18"/>
                      </a:lnTo>
                      <a:lnTo>
                        <a:pt x="0" y="29"/>
                      </a:lnTo>
                      <a:lnTo>
                        <a:pt x="8" y="0"/>
                      </a:lnTo>
                      <a:lnTo>
                        <a:pt x="101" y="0"/>
                      </a:lnTo>
                      <a:lnTo>
                        <a:pt x="68" y="12"/>
                      </a:lnTo>
                      <a:lnTo>
                        <a:pt x="135" y="29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115" name="Group 65"/>
              <p:cNvGrpSpPr>
                <a:grpSpLocks/>
              </p:cNvGrpSpPr>
              <p:nvPr/>
            </p:nvGrpSpPr>
            <p:grpSpPr bwMode="auto">
              <a:xfrm>
                <a:off x="4119" y="2716"/>
                <a:ext cx="272" cy="100"/>
                <a:chOff x="4119" y="2716"/>
                <a:chExt cx="272" cy="100"/>
              </a:xfrm>
            </p:grpSpPr>
            <p:sp>
              <p:nvSpPr>
                <p:cNvPr id="39116" name="Freeform 66"/>
                <p:cNvSpPr>
                  <a:spLocks/>
                </p:cNvSpPr>
                <p:nvPr/>
              </p:nvSpPr>
              <p:spPr bwMode="auto">
                <a:xfrm>
                  <a:off x="4255" y="2716"/>
                  <a:ext cx="136" cy="32"/>
                </a:xfrm>
                <a:custGeom>
                  <a:avLst/>
                  <a:gdLst>
                    <a:gd name="T0" fmla="*/ 0 w 136"/>
                    <a:gd name="T1" fmla="*/ 21 h 32"/>
                    <a:gd name="T2" fmla="*/ 34 w 136"/>
                    <a:gd name="T3" fmla="*/ 31 h 32"/>
                    <a:gd name="T4" fmla="*/ 101 w 136"/>
                    <a:gd name="T5" fmla="*/ 10 h 32"/>
                    <a:gd name="T6" fmla="*/ 135 w 136"/>
                    <a:gd name="T7" fmla="*/ 16 h 32"/>
                    <a:gd name="T8" fmla="*/ 118 w 136"/>
                    <a:gd name="T9" fmla="*/ 0 h 32"/>
                    <a:gd name="T10" fmla="*/ 34 w 136"/>
                    <a:gd name="T11" fmla="*/ 0 h 32"/>
                    <a:gd name="T12" fmla="*/ 76 w 136"/>
                    <a:gd name="T13" fmla="*/ 5 h 32"/>
                    <a:gd name="T14" fmla="*/ 0 w 136"/>
                    <a:gd name="T15" fmla="*/ 21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6"/>
                    <a:gd name="T25" fmla="*/ 0 h 32"/>
                    <a:gd name="T26" fmla="*/ 136 w 136"/>
                    <a:gd name="T27" fmla="*/ 32 h 3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6" h="32">
                      <a:moveTo>
                        <a:pt x="0" y="21"/>
                      </a:moveTo>
                      <a:lnTo>
                        <a:pt x="34" y="31"/>
                      </a:lnTo>
                      <a:lnTo>
                        <a:pt x="101" y="10"/>
                      </a:lnTo>
                      <a:lnTo>
                        <a:pt x="135" y="16"/>
                      </a:lnTo>
                      <a:lnTo>
                        <a:pt x="118" y="0"/>
                      </a:lnTo>
                      <a:lnTo>
                        <a:pt x="34" y="0"/>
                      </a:lnTo>
                      <a:lnTo>
                        <a:pt x="76" y="5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17" name="Freeform 67"/>
                <p:cNvSpPr>
                  <a:spLocks/>
                </p:cNvSpPr>
                <p:nvPr/>
              </p:nvSpPr>
              <p:spPr bwMode="auto">
                <a:xfrm>
                  <a:off x="4119" y="2771"/>
                  <a:ext cx="129" cy="45"/>
                </a:xfrm>
                <a:custGeom>
                  <a:avLst/>
                  <a:gdLst>
                    <a:gd name="T0" fmla="*/ 128 w 129"/>
                    <a:gd name="T1" fmla="*/ 6 h 45"/>
                    <a:gd name="T2" fmla="*/ 94 w 129"/>
                    <a:gd name="T3" fmla="*/ 0 h 45"/>
                    <a:gd name="T4" fmla="*/ 26 w 129"/>
                    <a:gd name="T5" fmla="*/ 25 h 45"/>
                    <a:gd name="T6" fmla="*/ 0 w 129"/>
                    <a:gd name="T7" fmla="*/ 19 h 45"/>
                    <a:gd name="T8" fmla="*/ 9 w 129"/>
                    <a:gd name="T9" fmla="*/ 44 h 45"/>
                    <a:gd name="T10" fmla="*/ 94 w 129"/>
                    <a:gd name="T11" fmla="*/ 44 h 45"/>
                    <a:gd name="T12" fmla="*/ 51 w 129"/>
                    <a:gd name="T13" fmla="*/ 38 h 45"/>
                    <a:gd name="T14" fmla="*/ 128 w 129"/>
                    <a:gd name="T15" fmla="*/ 6 h 4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29"/>
                    <a:gd name="T25" fmla="*/ 0 h 45"/>
                    <a:gd name="T26" fmla="*/ 129 w 129"/>
                    <a:gd name="T27" fmla="*/ 45 h 4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29" h="45">
                      <a:moveTo>
                        <a:pt x="128" y="6"/>
                      </a:moveTo>
                      <a:lnTo>
                        <a:pt x="94" y="0"/>
                      </a:lnTo>
                      <a:lnTo>
                        <a:pt x="26" y="25"/>
                      </a:lnTo>
                      <a:lnTo>
                        <a:pt x="0" y="19"/>
                      </a:lnTo>
                      <a:lnTo>
                        <a:pt x="9" y="44"/>
                      </a:lnTo>
                      <a:lnTo>
                        <a:pt x="94" y="44"/>
                      </a:lnTo>
                      <a:lnTo>
                        <a:pt x="51" y="38"/>
                      </a:lnTo>
                      <a:lnTo>
                        <a:pt x="128" y="6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38926" name="Picture 68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1563" y="5868988"/>
            <a:ext cx="327025" cy="379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8927" name="Picture 69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9450" y="5868988"/>
            <a:ext cx="328613" cy="379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8928" name="Line 70"/>
          <p:cNvSpPr>
            <a:spLocks noChangeShapeType="1"/>
          </p:cNvSpPr>
          <p:nvPr/>
        </p:nvSpPr>
        <p:spPr bwMode="auto">
          <a:xfrm>
            <a:off x="6810375" y="5268913"/>
            <a:ext cx="1588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9" name="Line 71"/>
          <p:cNvSpPr>
            <a:spLocks noChangeShapeType="1"/>
          </p:cNvSpPr>
          <p:nvPr/>
        </p:nvSpPr>
        <p:spPr bwMode="auto">
          <a:xfrm>
            <a:off x="6259513" y="5638800"/>
            <a:ext cx="1587" cy="233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0" name="Line 72"/>
          <p:cNvSpPr>
            <a:spLocks noChangeShapeType="1"/>
          </p:cNvSpPr>
          <p:nvPr/>
        </p:nvSpPr>
        <p:spPr bwMode="auto">
          <a:xfrm>
            <a:off x="7138988" y="5638800"/>
            <a:ext cx="1587" cy="233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931" name="Group 73"/>
          <p:cNvGrpSpPr>
            <a:grpSpLocks/>
          </p:cNvGrpSpPr>
          <p:nvPr/>
        </p:nvGrpSpPr>
        <p:grpSpPr bwMode="auto">
          <a:xfrm>
            <a:off x="7580313" y="5638800"/>
            <a:ext cx="327025" cy="609600"/>
            <a:chOff x="4775" y="3085"/>
            <a:chExt cx="206" cy="384"/>
          </a:xfrm>
        </p:grpSpPr>
        <p:pic>
          <p:nvPicPr>
            <p:cNvPr id="39107" name="Picture 7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5" y="3230"/>
              <a:ext cx="206" cy="2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39108" name="Line 75"/>
            <p:cNvSpPr>
              <a:spLocks noChangeShapeType="1"/>
            </p:cNvSpPr>
            <p:nvPr/>
          </p:nvSpPr>
          <p:spPr bwMode="auto">
            <a:xfrm>
              <a:off x="4843" y="3085"/>
              <a:ext cx="0" cy="1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932" name="Line 76"/>
          <p:cNvSpPr>
            <a:spLocks noChangeShapeType="1"/>
          </p:cNvSpPr>
          <p:nvPr/>
        </p:nvSpPr>
        <p:spPr bwMode="auto">
          <a:xfrm>
            <a:off x="6172200" y="4648200"/>
            <a:ext cx="517525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3" name="Rectangle 77"/>
          <p:cNvSpPr>
            <a:spLocks noChangeArrowheads="1"/>
          </p:cNvSpPr>
          <p:nvPr/>
        </p:nvSpPr>
        <p:spPr bwMode="auto">
          <a:xfrm>
            <a:off x="5935663" y="4892675"/>
            <a:ext cx="2406650" cy="15843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4" name="Rectangle 78"/>
          <p:cNvSpPr>
            <a:spLocks noChangeArrowheads="1"/>
          </p:cNvSpPr>
          <p:nvPr/>
        </p:nvSpPr>
        <p:spPr bwMode="auto">
          <a:xfrm>
            <a:off x="7378700" y="4995863"/>
            <a:ext cx="9937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>
                <a:latin typeface="楷体" pitchFamily="18" charset="-122"/>
                <a:ea typeface="楷体" pitchFamily="18" charset="-122"/>
              </a:rPr>
              <a:t>企事业网</a:t>
            </a:r>
          </a:p>
        </p:txBody>
      </p:sp>
      <p:sp>
        <p:nvSpPr>
          <p:cNvPr id="38935" name="Line 79"/>
          <p:cNvSpPr>
            <a:spLocks noChangeShapeType="1"/>
          </p:cNvSpPr>
          <p:nvPr/>
        </p:nvSpPr>
        <p:spPr bwMode="auto">
          <a:xfrm>
            <a:off x="6596063" y="6124575"/>
            <a:ext cx="317500" cy="158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Line 80"/>
          <p:cNvSpPr>
            <a:spLocks noChangeShapeType="1"/>
          </p:cNvSpPr>
          <p:nvPr/>
        </p:nvSpPr>
        <p:spPr bwMode="auto">
          <a:xfrm>
            <a:off x="3384550" y="3184525"/>
            <a:ext cx="287338" cy="293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937" name="Group 81"/>
          <p:cNvGrpSpPr>
            <a:grpSpLocks/>
          </p:cNvGrpSpPr>
          <p:nvPr/>
        </p:nvGrpSpPr>
        <p:grpSpPr bwMode="auto">
          <a:xfrm>
            <a:off x="1098550" y="4457700"/>
            <a:ext cx="2406650" cy="2095500"/>
            <a:chOff x="820" y="2420"/>
            <a:chExt cx="1516" cy="1320"/>
          </a:xfrm>
        </p:grpSpPr>
        <p:sp>
          <p:nvSpPr>
            <p:cNvPr id="39078" name="Line 82"/>
            <p:cNvSpPr>
              <a:spLocks noChangeShapeType="1"/>
            </p:cNvSpPr>
            <p:nvPr/>
          </p:nvSpPr>
          <p:spPr bwMode="auto">
            <a:xfrm flipV="1">
              <a:off x="1860" y="2420"/>
              <a:ext cx="406" cy="1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079" name="Group 83"/>
            <p:cNvGrpSpPr>
              <a:grpSpLocks/>
            </p:cNvGrpSpPr>
            <p:nvPr/>
          </p:nvGrpSpPr>
          <p:grpSpPr bwMode="auto">
            <a:xfrm>
              <a:off x="1440" y="2579"/>
              <a:ext cx="484" cy="234"/>
              <a:chOff x="1440" y="2579"/>
              <a:chExt cx="484" cy="234"/>
            </a:xfrm>
          </p:grpSpPr>
          <p:grpSp>
            <p:nvGrpSpPr>
              <p:cNvPr id="39093" name="Group 84"/>
              <p:cNvGrpSpPr>
                <a:grpSpLocks/>
              </p:cNvGrpSpPr>
              <p:nvPr/>
            </p:nvGrpSpPr>
            <p:grpSpPr bwMode="auto">
              <a:xfrm>
                <a:off x="1447" y="2596"/>
                <a:ext cx="477" cy="217"/>
                <a:chOff x="1447" y="2596"/>
                <a:chExt cx="477" cy="217"/>
              </a:xfrm>
            </p:grpSpPr>
            <p:sp>
              <p:nvSpPr>
                <p:cNvPr id="39104" name="Rectangle 85"/>
                <p:cNvSpPr>
                  <a:spLocks noChangeArrowheads="1"/>
                </p:cNvSpPr>
                <p:nvPr/>
              </p:nvSpPr>
              <p:spPr bwMode="auto">
                <a:xfrm>
                  <a:off x="1447" y="2667"/>
                  <a:ext cx="477" cy="71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105" name="Oval 86"/>
                <p:cNvSpPr>
                  <a:spLocks noChangeArrowheads="1"/>
                </p:cNvSpPr>
                <p:nvPr/>
              </p:nvSpPr>
              <p:spPr bwMode="auto">
                <a:xfrm>
                  <a:off x="1456" y="2673"/>
                  <a:ext cx="468" cy="14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106" name="Oval 87"/>
                <p:cNvSpPr>
                  <a:spLocks noChangeArrowheads="1"/>
                </p:cNvSpPr>
                <p:nvPr/>
              </p:nvSpPr>
              <p:spPr bwMode="auto">
                <a:xfrm>
                  <a:off x="1456" y="2596"/>
                  <a:ext cx="468" cy="137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9094" name="Rectangle 88"/>
              <p:cNvSpPr>
                <a:spLocks noChangeArrowheads="1"/>
              </p:cNvSpPr>
              <p:nvPr/>
            </p:nvSpPr>
            <p:spPr bwMode="auto">
              <a:xfrm>
                <a:off x="1440" y="2654"/>
                <a:ext cx="478" cy="71"/>
              </a:xfrm>
              <a:prstGeom prst="rect">
                <a:avLst/>
              </a:prstGeom>
              <a:solidFill>
                <a:srgbClr val="004E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95" name="Oval 89"/>
              <p:cNvSpPr>
                <a:spLocks noChangeArrowheads="1"/>
              </p:cNvSpPr>
              <p:nvPr/>
            </p:nvSpPr>
            <p:spPr bwMode="auto">
              <a:xfrm>
                <a:off x="1447" y="2659"/>
                <a:ext cx="471" cy="136"/>
              </a:xfrm>
              <a:prstGeom prst="ellipse">
                <a:avLst/>
              </a:prstGeom>
              <a:solidFill>
                <a:srgbClr val="004EFF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96" name="Oval 90"/>
              <p:cNvSpPr>
                <a:spLocks noChangeArrowheads="1"/>
              </p:cNvSpPr>
              <p:nvPr/>
            </p:nvSpPr>
            <p:spPr bwMode="auto">
              <a:xfrm>
                <a:off x="1447" y="2579"/>
                <a:ext cx="471" cy="140"/>
              </a:xfrm>
              <a:prstGeom prst="ellipse">
                <a:avLst/>
              </a:prstGeom>
              <a:solidFill>
                <a:srgbClr val="5589FF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9097" name="Group 91"/>
              <p:cNvGrpSpPr>
                <a:grpSpLocks/>
              </p:cNvGrpSpPr>
              <p:nvPr/>
            </p:nvGrpSpPr>
            <p:grpSpPr bwMode="auto">
              <a:xfrm>
                <a:off x="1530" y="2602"/>
                <a:ext cx="299" cy="101"/>
                <a:chOff x="1530" y="2602"/>
                <a:chExt cx="299" cy="101"/>
              </a:xfrm>
            </p:grpSpPr>
            <p:grpSp>
              <p:nvGrpSpPr>
                <p:cNvPr id="39098" name="Group 92"/>
                <p:cNvGrpSpPr>
                  <a:grpSpLocks/>
                </p:cNvGrpSpPr>
                <p:nvPr/>
              </p:nvGrpSpPr>
              <p:grpSpPr bwMode="auto">
                <a:xfrm>
                  <a:off x="1530" y="2602"/>
                  <a:ext cx="299" cy="101"/>
                  <a:chOff x="1530" y="2602"/>
                  <a:chExt cx="299" cy="101"/>
                </a:xfrm>
              </p:grpSpPr>
              <p:sp>
                <p:nvSpPr>
                  <p:cNvPr id="39102" name="Freeform 93"/>
                  <p:cNvSpPr>
                    <a:spLocks/>
                  </p:cNvSpPr>
                  <p:nvPr/>
                </p:nvSpPr>
                <p:spPr bwMode="auto">
                  <a:xfrm>
                    <a:off x="1530" y="2602"/>
                    <a:ext cx="135" cy="35"/>
                  </a:xfrm>
                  <a:custGeom>
                    <a:avLst/>
                    <a:gdLst>
                      <a:gd name="T0" fmla="*/ 0 w 135"/>
                      <a:gd name="T1" fmla="*/ 6 h 35"/>
                      <a:gd name="T2" fmla="*/ 34 w 135"/>
                      <a:gd name="T3" fmla="*/ 0 h 35"/>
                      <a:gd name="T4" fmla="*/ 101 w 135"/>
                      <a:gd name="T5" fmla="*/ 17 h 35"/>
                      <a:gd name="T6" fmla="*/ 134 w 135"/>
                      <a:gd name="T7" fmla="*/ 11 h 35"/>
                      <a:gd name="T8" fmla="*/ 126 w 135"/>
                      <a:gd name="T9" fmla="*/ 34 h 35"/>
                      <a:gd name="T10" fmla="*/ 34 w 135"/>
                      <a:gd name="T11" fmla="*/ 34 h 35"/>
                      <a:gd name="T12" fmla="*/ 75 w 135"/>
                      <a:gd name="T13" fmla="*/ 23 h 35"/>
                      <a:gd name="T14" fmla="*/ 0 w 135"/>
                      <a:gd name="T15" fmla="*/ 6 h 35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5"/>
                      <a:gd name="T25" fmla="*/ 0 h 35"/>
                      <a:gd name="T26" fmla="*/ 135 w 135"/>
                      <a:gd name="T27" fmla="*/ 35 h 35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5" h="35">
                        <a:moveTo>
                          <a:pt x="0" y="6"/>
                        </a:moveTo>
                        <a:lnTo>
                          <a:pt x="34" y="0"/>
                        </a:lnTo>
                        <a:lnTo>
                          <a:pt x="101" y="17"/>
                        </a:lnTo>
                        <a:lnTo>
                          <a:pt x="134" y="11"/>
                        </a:lnTo>
                        <a:lnTo>
                          <a:pt x="126" y="34"/>
                        </a:lnTo>
                        <a:lnTo>
                          <a:pt x="34" y="34"/>
                        </a:lnTo>
                        <a:lnTo>
                          <a:pt x="75" y="23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03" name="Freeform 94"/>
                  <p:cNvSpPr>
                    <a:spLocks/>
                  </p:cNvSpPr>
                  <p:nvPr/>
                </p:nvSpPr>
                <p:spPr bwMode="auto">
                  <a:xfrm>
                    <a:off x="1690" y="2667"/>
                    <a:ext cx="139" cy="36"/>
                  </a:xfrm>
                  <a:custGeom>
                    <a:avLst/>
                    <a:gdLst>
                      <a:gd name="T0" fmla="*/ 138 w 139"/>
                      <a:gd name="T1" fmla="*/ 29 h 36"/>
                      <a:gd name="T2" fmla="*/ 104 w 139"/>
                      <a:gd name="T3" fmla="*/ 35 h 36"/>
                      <a:gd name="T4" fmla="*/ 35 w 139"/>
                      <a:gd name="T5" fmla="*/ 18 h 36"/>
                      <a:gd name="T6" fmla="*/ 0 w 139"/>
                      <a:gd name="T7" fmla="*/ 29 h 36"/>
                      <a:gd name="T8" fmla="*/ 9 w 139"/>
                      <a:gd name="T9" fmla="*/ 0 h 36"/>
                      <a:gd name="T10" fmla="*/ 104 w 139"/>
                      <a:gd name="T11" fmla="*/ 0 h 36"/>
                      <a:gd name="T12" fmla="*/ 69 w 139"/>
                      <a:gd name="T13" fmla="*/ 12 h 36"/>
                      <a:gd name="T14" fmla="*/ 138 w 139"/>
                      <a:gd name="T15" fmla="*/ 29 h 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9"/>
                      <a:gd name="T25" fmla="*/ 0 h 36"/>
                      <a:gd name="T26" fmla="*/ 139 w 139"/>
                      <a:gd name="T27" fmla="*/ 36 h 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9" h="36">
                        <a:moveTo>
                          <a:pt x="138" y="29"/>
                        </a:moveTo>
                        <a:lnTo>
                          <a:pt x="104" y="35"/>
                        </a:lnTo>
                        <a:lnTo>
                          <a:pt x="35" y="18"/>
                        </a:lnTo>
                        <a:lnTo>
                          <a:pt x="0" y="29"/>
                        </a:lnTo>
                        <a:lnTo>
                          <a:pt x="9" y="0"/>
                        </a:lnTo>
                        <a:lnTo>
                          <a:pt x="104" y="0"/>
                        </a:lnTo>
                        <a:lnTo>
                          <a:pt x="69" y="12"/>
                        </a:lnTo>
                        <a:lnTo>
                          <a:pt x="138" y="2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9099" name="Group 95"/>
                <p:cNvGrpSpPr>
                  <a:grpSpLocks/>
                </p:cNvGrpSpPr>
                <p:nvPr/>
              </p:nvGrpSpPr>
              <p:grpSpPr bwMode="auto">
                <a:xfrm>
                  <a:off x="1545" y="2602"/>
                  <a:ext cx="274" cy="101"/>
                  <a:chOff x="1545" y="2602"/>
                  <a:chExt cx="274" cy="101"/>
                </a:xfrm>
              </p:grpSpPr>
              <p:sp>
                <p:nvSpPr>
                  <p:cNvPr id="39100" name="Freeform 96"/>
                  <p:cNvSpPr>
                    <a:spLocks/>
                  </p:cNvSpPr>
                  <p:nvPr/>
                </p:nvSpPr>
                <p:spPr bwMode="auto">
                  <a:xfrm>
                    <a:off x="1683" y="2602"/>
                    <a:ext cx="136" cy="35"/>
                  </a:xfrm>
                  <a:custGeom>
                    <a:avLst/>
                    <a:gdLst>
                      <a:gd name="T0" fmla="*/ 0 w 136"/>
                      <a:gd name="T1" fmla="*/ 23 h 35"/>
                      <a:gd name="T2" fmla="*/ 34 w 136"/>
                      <a:gd name="T3" fmla="*/ 34 h 35"/>
                      <a:gd name="T4" fmla="*/ 101 w 136"/>
                      <a:gd name="T5" fmla="*/ 11 h 35"/>
                      <a:gd name="T6" fmla="*/ 135 w 136"/>
                      <a:gd name="T7" fmla="*/ 17 h 35"/>
                      <a:gd name="T8" fmla="*/ 118 w 136"/>
                      <a:gd name="T9" fmla="*/ 0 h 35"/>
                      <a:gd name="T10" fmla="*/ 34 w 136"/>
                      <a:gd name="T11" fmla="*/ 0 h 35"/>
                      <a:gd name="T12" fmla="*/ 76 w 136"/>
                      <a:gd name="T13" fmla="*/ 6 h 35"/>
                      <a:gd name="T14" fmla="*/ 0 w 136"/>
                      <a:gd name="T15" fmla="*/ 23 h 35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6"/>
                      <a:gd name="T25" fmla="*/ 0 h 35"/>
                      <a:gd name="T26" fmla="*/ 136 w 136"/>
                      <a:gd name="T27" fmla="*/ 35 h 35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6" h="35">
                        <a:moveTo>
                          <a:pt x="0" y="23"/>
                        </a:moveTo>
                        <a:lnTo>
                          <a:pt x="34" y="34"/>
                        </a:lnTo>
                        <a:lnTo>
                          <a:pt x="101" y="11"/>
                        </a:lnTo>
                        <a:lnTo>
                          <a:pt x="135" y="17"/>
                        </a:lnTo>
                        <a:lnTo>
                          <a:pt x="118" y="0"/>
                        </a:lnTo>
                        <a:lnTo>
                          <a:pt x="34" y="0"/>
                        </a:lnTo>
                        <a:lnTo>
                          <a:pt x="76" y="6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01" name="Freeform 97"/>
                  <p:cNvSpPr>
                    <a:spLocks/>
                  </p:cNvSpPr>
                  <p:nvPr/>
                </p:nvSpPr>
                <p:spPr bwMode="auto">
                  <a:xfrm>
                    <a:off x="1545" y="2659"/>
                    <a:ext cx="131" cy="44"/>
                  </a:xfrm>
                  <a:custGeom>
                    <a:avLst/>
                    <a:gdLst>
                      <a:gd name="T0" fmla="*/ 130 w 131"/>
                      <a:gd name="T1" fmla="*/ 6 h 44"/>
                      <a:gd name="T2" fmla="*/ 95 w 131"/>
                      <a:gd name="T3" fmla="*/ 0 h 44"/>
                      <a:gd name="T4" fmla="*/ 26 w 131"/>
                      <a:gd name="T5" fmla="*/ 25 h 44"/>
                      <a:gd name="T6" fmla="*/ 0 w 131"/>
                      <a:gd name="T7" fmla="*/ 18 h 44"/>
                      <a:gd name="T8" fmla="*/ 9 w 131"/>
                      <a:gd name="T9" fmla="*/ 43 h 44"/>
                      <a:gd name="T10" fmla="*/ 95 w 131"/>
                      <a:gd name="T11" fmla="*/ 43 h 44"/>
                      <a:gd name="T12" fmla="*/ 52 w 131"/>
                      <a:gd name="T13" fmla="*/ 37 h 44"/>
                      <a:gd name="T14" fmla="*/ 130 w 131"/>
                      <a:gd name="T15" fmla="*/ 6 h 4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1"/>
                      <a:gd name="T25" fmla="*/ 0 h 44"/>
                      <a:gd name="T26" fmla="*/ 131 w 131"/>
                      <a:gd name="T27" fmla="*/ 44 h 4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1" h="44">
                        <a:moveTo>
                          <a:pt x="130" y="6"/>
                        </a:moveTo>
                        <a:lnTo>
                          <a:pt x="95" y="0"/>
                        </a:lnTo>
                        <a:lnTo>
                          <a:pt x="26" y="25"/>
                        </a:lnTo>
                        <a:lnTo>
                          <a:pt x="0" y="18"/>
                        </a:lnTo>
                        <a:lnTo>
                          <a:pt x="9" y="43"/>
                        </a:lnTo>
                        <a:lnTo>
                          <a:pt x="95" y="43"/>
                        </a:lnTo>
                        <a:lnTo>
                          <a:pt x="52" y="37"/>
                        </a:lnTo>
                        <a:lnTo>
                          <a:pt x="13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39080" name="Line 98"/>
            <p:cNvSpPr>
              <a:spLocks noChangeShapeType="1"/>
            </p:cNvSpPr>
            <p:nvPr/>
          </p:nvSpPr>
          <p:spPr bwMode="auto">
            <a:xfrm>
              <a:off x="1647" y="2817"/>
              <a:ext cx="0" cy="2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81" name="Rectangle 99"/>
            <p:cNvSpPr>
              <a:spLocks noChangeArrowheads="1"/>
            </p:cNvSpPr>
            <p:nvPr/>
          </p:nvSpPr>
          <p:spPr bwMode="auto">
            <a:xfrm>
              <a:off x="820" y="2506"/>
              <a:ext cx="1516" cy="123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082" name="Group 100"/>
            <p:cNvGrpSpPr>
              <a:grpSpLocks/>
            </p:cNvGrpSpPr>
            <p:nvPr/>
          </p:nvGrpSpPr>
          <p:grpSpPr bwMode="auto">
            <a:xfrm>
              <a:off x="890" y="3044"/>
              <a:ext cx="1243" cy="665"/>
              <a:chOff x="890" y="3044"/>
              <a:chExt cx="1243" cy="665"/>
            </a:xfrm>
          </p:grpSpPr>
          <p:sp>
            <p:nvSpPr>
              <p:cNvPr id="39083" name="Line 101"/>
              <p:cNvSpPr>
                <a:spLocks noChangeShapeType="1"/>
              </p:cNvSpPr>
              <p:nvPr/>
            </p:nvSpPr>
            <p:spPr bwMode="auto">
              <a:xfrm>
                <a:off x="890" y="3044"/>
                <a:ext cx="123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39084" name="Picture 102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57" y="3195"/>
                <a:ext cx="207" cy="2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39085" name="Picture 103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371" y="3195"/>
                <a:ext cx="207" cy="2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sp>
            <p:nvSpPr>
              <p:cNvPr id="39086" name="Line 104"/>
              <p:cNvSpPr>
                <a:spLocks noChangeShapeType="1"/>
              </p:cNvSpPr>
              <p:nvPr/>
            </p:nvSpPr>
            <p:spPr bwMode="auto">
              <a:xfrm>
                <a:off x="1024" y="3048"/>
                <a:ext cx="0" cy="1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87" name="Line 105"/>
              <p:cNvSpPr>
                <a:spLocks noChangeShapeType="1"/>
              </p:cNvSpPr>
              <p:nvPr/>
            </p:nvSpPr>
            <p:spPr bwMode="auto">
              <a:xfrm>
                <a:off x="1440" y="3048"/>
                <a:ext cx="0" cy="1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9088" name="Group 106"/>
              <p:cNvGrpSpPr>
                <a:grpSpLocks/>
              </p:cNvGrpSpPr>
              <p:nvPr/>
            </p:nvGrpSpPr>
            <p:grpSpPr bwMode="auto">
              <a:xfrm>
                <a:off x="1925" y="3048"/>
                <a:ext cx="208" cy="385"/>
                <a:chOff x="1925" y="3048"/>
                <a:chExt cx="208" cy="385"/>
              </a:xfrm>
            </p:grpSpPr>
            <p:pic>
              <p:nvPicPr>
                <p:cNvPr id="39091" name="Picture 107"/>
                <p:cNvPicPr>
                  <a:picLocks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925" y="3195"/>
                  <a:ext cx="208" cy="2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9092" name="Line 108"/>
                <p:cNvSpPr>
                  <a:spLocks noChangeShapeType="1"/>
                </p:cNvSpPr>
                <p:nvPr/>
              </p:nvSpPr>
              <p:spPr bwMode="auto">
                <a:xfrm>
                  <a:off x="1994" y="3048"/>
                  <a:ext cx="0" cy="14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9089" name="Rectangle 109"/>
              <p:cNvSpPr>
                <a:spLocks noChangeArrowheads="1"/>
              </p:cNvSpPr>
              <p:nvPr/>
            </p:nvSpPr>
            <p:spPr bwMode="auto">
              <a:xfrm>
                <a:off x="1036" y="3499"/>
                <a:ext cx="498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zh-CN" altLang="en-US" sz="1600" b="1">
                    <a:latin typeface="楷体" pitchFamily="18" charset="-122"/>
                    <a:ea typeface="楷体" pitchFamily="18" charset="-122"/>
                  </a:rPr>
                  <a:t>校园网</a:t>
                </a:r>
              </a:p>
            </p:txBody>
          </p:sp>
          <p:sp>
            <p:nvSpPr>
              <p:cNvPr id="39090" name="Line 110"/>
              <p:cNvSpPr>
                <a:spLocks noChangeShapeType="1"/>
              </p:cNvSpPr>
              <p:nvPr/>
            </p:nvSpPr>
            <p:spPr bwMode="auto">
              <a:xfrm>
                <a:off x="1651" y="3355"/>
                <a:ext cx="1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8938" name="Group 111"/>
          <p:cNvGrpSpPr>
            <a:grpSpLocks/>
          </p:cNvGrpSpPr>
          <p:nvPr/>
        </p:nvGrpSpPr>
        <p:grpSpPr bwMode="auto">
          <a:xfrm>
            <a:off x="4110038" y="2663825"/>
            <a:ext cx="1757362" cy="688975"/>
            <a:chOff x="2589" y="1678"/>
            <a:chExt cx="800" cy="388"/>
          </a:xfrm>
        </p:grpSpPr>
        <p:grpSp>
          <p:nvGrpSpPr>
            <p:cNvPr id="39058" name="Group 112"/>
            <p:cNvGrpSpPr>
              <a:grpSpLocks/>
            </p:cNvGrpSpPr>
            <p:nvPr/>
          </p:nvGrpSpPr>
          <p:grpSpPr bwMode="auto">
            <a:xfrm>
              <a:off x="2599" y="1696"/>
              <a:ext cx="790" cy="370"/>
              <a:chOff x="2599" y="1696"/>
              <a:chExt cx="790" cy="370"/>
            </a:xfrm>
          </p:grpSpPr>
          <p:sp>
            <p:nvSpPr>
              <p:cNvPr id="39069" name="Oval 113"/>
              <p:cNvSpPr>
                <a:spLocks noChangeArrowheads="1"/>
              </p:cNvSpPr>
              <p:nvPr/>
            </p:nvSpPr>
            <p:spPr bwMode="auto">
              <a:xfrm>
                <a:off x="2874" y="1696"/>
                <a:ext cx="341" cy="142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70" name="Oval 114"/>
              <p:cNvSpPr>
                <a:spLocks noChangeArrowheads="1"/>
              </p:cNvSpPr>
              <p:nvPr/>
            </p:nvSpPr>
            <p:spPr bwMode="auto">
              <a:xfrm>
                <a:off x="2688" y="1732"/>
                <a:ext cx="242" cy="150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71" name="Oval 115"/>
              <p:cNvSpPr>
                <a:spLocks noChangeArrowheads="1"/>
              </p:cNvSpPr>
              <p:nvPr/>
            </p:nvSpPr>
            <p:spPr bwMode="auto">
              <a:xfrm>
                <a:off x="2599" y="1828"/>
                <a:ext cx="165" cy="115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72" name="Oval 116"/>
              <p:cNvSpPr>
                <a:spLocks noChangeArrowheads="1"/>
              </p:cNvSpPr>
              <p:nvPr/>
            </p:nvSpPr>
            <p:spPr bwMode="auto">
              <a:xfrm>
                <a:off x="2655" y="1892"/>
                <a:ext cx="252" cy="133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73" name="Oval 117"/>
              <p:cNvSpPr>
                <a:spLocks noChangeArrowheads="1"/>
              </p:cNvSpPr>
              <p:nvPr/>
            </p:nvSpPr>
            <p:spPr bwMode="auto">
              <a:xfrm>
                <a:off x="2851" y="1910"/>
                <a:ext cx="384" cy="156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74" name="Oval 118"/>
              <p:cNvSpPr>
                <a:spLocks noChangeArrowheads="1"/>
              </p:cNvSpPr>
              <p:nvPr/>
            </p:nvSpPr>
            <p:spPr bwMode="auto">
              <a:xfrm>
                <a:off x="3103" y="1741"/>
                <a:ext cx="242" cy="105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75" name="Oval 119"/>
              <p:cNvSpPr>
                <a:spLocks noChangeArrowheads="1"/>
              </p:cNvSpPr>
              <p:nvPr/>
            </p:nvSpPr>
            <p:spPr bwMode="auto">
              <a:xfrm>
                <a:off x="3147" y="1821"/>
                <a:ext cx="242" cy="113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76" name="Oval 120"/>
              <p:cNvSpPr>
                <a:spLocks noChangeArrowheads="1"/>
              </p:cNvSpPr>
              <p:nvPr/>
            </p:nvSpPr>
            <p:spPr bwMode="auto">
              <a:xfrm>
                <a:off x="3127" y="1846"/>
                <a:ext cx="229" cy="195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77" name="Oval 121"/>
              <p:cNvSpPr>
                <a:spLocks noChangeArrowheads="1"/>
              </p:cNvSpPr>
              <p:nvPr/>
            </p:nvSpPr>
            <p:spPr bwMode="auto">
              <a:xfrm>
                <a:off x="2741" y="1783"/>
                <a:ext cx="508" cy="195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9059" name="Group 122"/>
            <p:cNvGrpSpPr>
              <a:grpSpLocks/>
            </p:cNvGrpSpPr>
            <p:nvPr/>
          </p:nvGrpSpPr>
          <p:grpSpPr bwMode="auto">
            <a:xfrm>
              <a:off x="2589" y="1678"/>
              <a:ext cx="777" cy="378"/>
              <a:chOff x="2589" y="1678"/>
              <a:chExt cx="777" cy="378"/>
            </a:xfrm>
          </p:grpSpPr>
          <p:sp>
            <p:nvSpPr>
              <p:cNvPr id="39060" name="Oval 123"/>
              <p:cNvSpPr>
                <a:spLocks noChangeArrowheads="1"/>
              </p:cNvSpPr>
              <p:nvPr/>
            </p:nvSpPr>
            <p:spPr bwMode="auto">
              <a:xfrm>
                <a:off x="2863" y="1678"/>
                <a:ext cx="330" cy="150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61" name="Oval 124"/>
              <p:cNvSpPr>
                <a:spLocks noChangeArrowheads="1"/>
              </p:cNvSpPr>
              <p:nvPr/>
            </p:nvSpPr>
            <p:spPr bwMode="auto">
              <a:xfrm>
                <a:off x="2678" y="1725"/>
                <a:ext cx="238" cy="148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62" name="Oval 125"/>
              <p:cNvSpPr>
                <a:spLocks noChangeArrowheads="1"/>
              </p:cNvSpPr>
              <p:nvPr/>
            </p:nvSpPr>
            <p:spPr bwMode="auto">
              <a:xfrm>
                <a:off x="2589" y="1821"/>
                <a:ext cx="164" cy="113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63" name="Oval 126"/>
              <p:cNvSpPr>
                <a:spLocks noChangeArrowheads="1"/>
              </p:cNvSpPr>
              <p:nvPr/>
            </p:nvSpPr>
            <p:spPr bwMode="auto">
              <a:xfrm>
                <a:off x="2643" y="1882"/>
                <a:ext cx="253" cy="125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64" name="Oval 127"/>
              <p:cNvSpPr>
                <a:spLocks noChangeArrowheads="1"/>
              </p:cNvSpPr>
              <p:nvPr/>
            </p:nvSpPr>
            <p:spPr bwMode="auto">
              <a:xfrm>
                <a:off x="2830" y="1897"/>
                <a:ext cx="394" cy="159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65" name="Oval 128"/>
              <p:cNvSpPr>
                <a:spLocks noChangeArrowheads="1"/>
              </p:cNvSpPr>
              <p:nvPr/>
            </p:nvSpPr>
            <p:spPr bwMode="auto">
              <a:xfrm>
                <a:off x="3092" y="1725"/>
                <a:ext cx="239" cy="113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66" name="Oval 129"/>
              <p:cNvSpPr>
                <a:spLocks noChangeArrowheads="1"/>
              </p:cNvSpPr>
              <p:nvPr/>
            </p:nvSpPr>
            <p:spPr bwMode="auto">
              <a:xfrm>
                <a:off x="3127" y="1813"/>
                <a:ext cx="239" cy="112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67" name="Oval 130"/>
              <p:cNvSpPr>
                <a:spLocks noChangeArrowheads="1"/>
              </p:cNvSpPr>
              <p:nvPr/>
            </p:nvSpPr>
            <p:spPr bwMode="auto">
              <a:xfrm>
                <a:off x="3103" y="1838"/>
                <a:ext cx="242" cy="193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68" name="Oval 131"/>
              <p:cNvSpPr>
                <a:spLocks noChangeArrowheads="1"/>
              </p:cNvSpPr>
              <p:nvPr/>
            </p:nvSpPr>
            <p:spPr bwMode="auto">
              <a:xfrm>
                <a:off x="2732" y="1768"/>
                <a:ext cx="503" cy="193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8939" name="Group 132"/>
          <p:cNvGrpSpPr>
            <a:grpSpLocks/>
          </p:cNvGrpSpPr>
          <p:nvPr/>
        </p:nvGrpSpPr>
        <p:grpSpPr bwMode="auto">
          <a:xfrm>
            <a:off x="5111750" y="3382963"/>
            <a:ext cx="1822450" cy="1189037"/>
            <a:chOff x="3220" y="2131"/>
            <a:chExt cx="908" cy="387"/>
          </a:xfrm>
        </p:grpSpPr>
        <p:grpSp>
          <p:nvGrpSpPr>
            <p:cNvPr id="39038" name="Group 133"/>
            <p:cNvGrpSpPr>
              <a:grpSpLocks/>
            </p:cNvGrpSpPr>
            <p:nvPr/>
          </p:nvGrpSpPr>
          <p:grpSpPr bwMode="auto">
            <a:xfrm>
              <a:off x="3230" y="2149"/>
              <a:ext cx="898" cy="369"/>
              <a:chOff x="3230" y="2149"/>
              <a:chExt cx="898" cy="369"/>
            </a:xfrm>
          </p:grpSpPr>
          <p:sp>
            <p:nvSpPr>
              <p:cNvPr id="39049" name="Oval 134"/>
              <p:cNvSpPr>
                <a:spLocks noChangeArrowheads="1"/>
              </p:cNvSpPr>
              <p:nvPr/>
            </p:nvSpPr>
            <p:spPr bwMode="auto">
              <a:xfrm>
                <a:off x="3543" y="2149"/>
                <a:ext cx="387" cy="141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50" name="Oval 135"/>
              <p:cNvSpPr>
                <a:spLocks noChangeArrowheads="1"/>
              </p:cNvSpPr>
              <p:nvPr/>
            </p:nvSpPr>
            <p:spPr bwMode="auto">
              <a:xfrm>
                <a:off x="3330" y="2184"/>
                <a:ext cx="275" cy="150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51" name="Oval 136"/>
              <p:cNvSpPr>
                <a:spLocks noChangeArrowheads="1"/>
              </p:cNvSpPr>
              <p:nvPr/>
            </p:nvSpPr>
            <p:spPr bwMode="auto">
              <a:xfrm>
                <a:off x="3230" y="2281"/>
                <a:ext cx="188" cy="115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52" name="Oval 137"/>
              <p:cNvSpPr>
                <a:spLocks noChangeArrowheads="1"/>
              </p:cNvSpPr>
              <p:nvPr/>
            </p:nvSpPr>
            <p:spPr bwMode="auto">
              <a:xfrm>
                <a:off x="3295" y="2343"/>
                <a:ext cx="285" cy="134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53" name="Oval 138"/>
              <p:cNvSpPr>
                <a:spLocks noChangeArrowheads="1"/>
              </p:cNvSpPr>
              <p:nvPr/>
            </p:nvSpPr>
            <p:spPr bwMode="auto">
              <a:xfrm>
                <a:off x="3518" y="2363"/>
                <a:ext cx="436" cy="155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54" name="Oval 139"/>
              <p:cNvSpPr>
                <a:spLocks noChangeArrowheads="1"/>
              </p:cNvSpPr>
              <p:nvPr/>
            </p:nvSpPr>
            <p:spPr bwMode="auto">
              <a:xfrm>
                <a:off x="3802" y="2193"/>
                <a:ext cx="276" cy="106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55" name="Oval 140"/>
              <p:cNvSpPr>
                <a:spLocks noChangeArrowheads="1"/>
              </p:cNvSpPr>
              <p:nvPr/>
            </p:nvSpPr>
            <p:spPr bwMode="auto">
              <a:xfrm>
                <a:off x="3853" y="2274"/>
                <a:ext cx="275" cy="113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56" name="Oval 141"/>
              <p:cNvSpPr>
                <a:spLocks noChangeArrowheads="1"/>
              </p:cNvSpPr>
              <p:nvPr/>
            </p:nvSpPr>
            <p:spPr bwMode="auto">
              <a:xfrm>
                <a:off x="3829" y="2299"/>
                <a:ext cx="261" cy="194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57" name="Oval 142"/>
              <p:cNvSpPr>
                <a:spLocks noChangeArrowheads="1"/>
              </p:cNvSpPr>
              <p:nvPr/>
            </p:nvSpPr>
            <p:spPr bwMode="auto">
              <a:xfrm>
                <a:off x="3393" y="2235"/>
                <a:ext cx="576" cy="196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9039" name="Group 143"/>
            <p:cNvGrpSpPr>
              <a:grpSpLocks/>
            </p:cNvGrpSpPr>
            <p:nvPr/>
          </p:nvGrpSpPr>
          <p:grpSpPr bwMode="auto">
            <a:xfrm>
              <a:off x="3220" y="2131"/>
              <a:ext cx="881" cy="378"/>
              <a:chOff x="3220" y="2131"/>
              <a:chExt cx="881" cy="378"/>
            </a:xfrm>
          </p:grpSpPr>
          <p:sp>
            <p:nvSpPr>
              <p:cNvPr id="39040" name="Oval 144"/>
              <p:cNvSpPr>
                <a:spLocks noChangeArrowheads="1"/>
              </p:cNvSpPr>
              <p:nvPr/>
            </p:nvSpPr>
            <p:spPr bwMode="auto">
              <a:xfrm>
                <a:off x="3531" y="2131"/>
                <a:ext cx="374" cy="150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41" name="Oval 145"/>
              <p:cNvSpPr>
                <a:spLocks noChangeArrowheads="1"/>
              </p:cNvSpPr>
              <p:nvPr/>
            </p:nvSpPr>
            <p:spPr bwMode="auto">
              <a:xfrm>
                <a:off x="3320" y="2176"/>
                <a:ext cx="268" cy="150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42" name="Oval 146"/>
              <p:cNvSpPr>
                <a:spLocks noChangeArrowheads="1"/>
              </p:cNvSpPr>
              <p:nvPr/>
            </p:nvSpPr>
            <p:spPr bwMode="auto">
              <a:xfrm>
                <a:off x="3220" y="2274"/>
                <a:ext cx="186" cy="113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43" name="Oval 147"/>
              <p:cNvSpPr>
                <a:spLocks noChangeArrowheads="1"/>
              </p:cNvSpPr>
              <p:nvPr/>
            </p:nvSpPr>
            <p:spPr bwMode="auto">
              <a:xfrm>
                <a:off x="3281" y="2334"/>
                <a:ext cx="287" cy="125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44" name="Oval 148"/>
              <p:cNvSpPr>
                <a:spLocks noChangeArrowheads="1"/>
              </p:cNvSpPr>
              <p:nvPr/>
            </p:nvSpPr>
            <p:spPr bwMode="auto">
              <a:xfrm>
                <a:off x="3494" y="2350"/>
                <a:ext cx="448" cy="159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45" name="Oval 149"/>
              <p:cNvSpPr>
                <a:spLocks noChangeArrowheads="1"/>
              </p:cNvSpPr>
              <p:nvPr/>
            </p:nvSpPr>
            <p:spPr bwMode="auto">
              <a:xfrm>
                <a:off x="3792" y="2176"/>
                <a:ext cx="271" cy="114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46" name="Oval 150"/>
              <p:cNvSpPr>
                <a:spLocks noChangeArrowheads="1"/>
              </p:cNvSpPr>
              <p:nvPr/>
            </p:nvSpPr>
            <p:spPr bwMode="auto">
              <a:xfrm>
                <a:off x="3829" y="2266"/>
                <a:ext cx="272" cy="112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47" name="Oval 151"/>
              <p:cNvSpPr>
                <a:spLocks noChangeArrowheads="1"/>
              </p:cNvSpPr>
              <p:nvPr/>
            </p:nvSpPr>
            <p:spPr bwMode="auto">
              <a:xfrm>
                <a:off x="3802" y="2290"/>
                <a:ext cx="276" cy="193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48" name="Oval 152"/>
              <p:cNvSpPr>
                <a:spLocks noChangeArrowheads="1"/>
              </p:cNvSpPr>
              <p:nvPr/>
            </p:nvSpPr>
            <p:spPr bwMode="auto">
              <a:xfrm>
                <a:off x="3381" y="2220"/>
                <a:ext cx="573" cy="193"/>
              </a:xfrm>
              <a:prstGeom prst="ellipse">
                <a:avLst/>
              </a:prstGeom>
              <a:solidFill>
                <a:srgbClr val="CEDADB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8940" name="Line 153"/>
          <p:cNvSpPr>
            <a:spLocks noChangeShapeType="1"/>
          </p:cNvSpPr>
          <p:nvPr/>
        </p:nvSpPr>
        <p:spPr bwMode="auto">
          <a:xfrm>
            <a:off x="3484563" y="2978150"/>
            <a:ext cx="700087" cy="63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1" name="Line 154"/>
          <p:cNvSpPr>
            <a:spLocks noChangeShapeType="1"/>
          </p:cNvSpPr>
          <p:nvPr/>
        </p:nvSpPr>
        <p:spPr bwMode="auto">
          <a:xfrm flipV="1">
            <a:off x="4572000" y="3171825"/>
            <a:ext cx="0" cy="485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2" name="Line 155"/>
          <p:cNvSpPr>
            <a:spLocks noChangeShapeType="1"/>
          </p:cNvSpPr>
          <p:nvPr/>
        </p:nvSpPr>
        <p:spPr bwMode="auto">
          <a:xfrm>
            <a:off x="5286375" y="3184525"/>
            <a:ext cx="287338" cy="293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3" name="Oval 156"/>
          <p:cNvSpPr>
            <a:spLocks noChangeArrowheads="1"/>
          </p:cNvSpPr>
          <p:nvPr/>
        </p:nvSpPr>
        <p:spPr bwMode="auto">
          <a:xfrm>
            <a:off x="2574925" y="2568575"/>
            <a:ext cx="4587875" cy="230822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944" name="Group 157"/>
          <p:cNvGrpSpPr>
            <a:grpSpLocks/>
          </p:cNvGrpSpPr>
          <p:nvPr/>
        </p:nvGrpSpPr>
        <p:grpSpPr bwMode="auto">
          <a:xfrm>
            <a:off x="4157663" y="2098675"/>
            <a:ext cx="990600" cy="368300"/>
            <a:chOff x="2619" y="1322"/>
            <a:chExt cx="624" cy="232"/>
          </a:xfrm>
        </p:grpSpPr>
        <p:grpSp>
          <p:nvGrpSpPr>
            <p:cNvPr id="39024" name="Group 158"/>
            <p:cNvGrpSpPr>
              <a:grpSpLocks/>
            </p:cNvGrpSpPr>
            <p:nvPr/>
          </p:nvGrpSpPr>
          <p:grpSpPr bwMode="auto">
            <a:xfrm>
              <a:off x="2629" y="1338"/>
              <a:ext cx="614" cy="216"/>
              <a:chOff x="2629" y="1338"/>
              <a:chExt cx="614" cy="216"/>
            </a:xfrm>
          </p:grpSpPr>
          <p:sp>
            <p:nvSpPr>
              <p:cNvPr id="39035" name="Rectangle 159"/>
              <p:cNvSpPr>
                <a:spLocks noChangeArrowheads="1"/>
              </p:cNvSpPr>
              <p:nvPr/>
            </p:nvSpPr>
            <p:spPr bwMode="auto">
              <a:xfrm>
                <a:off x="2629" y="1409"/>
                <a:ext cx="614" cy="70"/>
              </a:xfrm>
              <a:prstGeom prst="rect">
                <a:avLst/>
              </a:prstGeom>
              <a:solidFill>
                <a:srgbClr val="00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36" name="Oval 160"/>
              <p:cNvSpPr>
                <a:spLocks noChangeArrowheads="1"/>
              </p:cNvSpPr>
              <p:nvPr/>
            </p:nvSpPr>
            <p:spPr bwMode="auto">
              <a:xfrm>
                <a:off x="2642" y="1416"/>
                <a:ext cx="601" cy="138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37" name="Oval 161"/>
              <p:cNvSpPr>
                <a:spLocks noChangeArrowheads="1"/>
              </p:cNvSpPr>
              <p:nvPr/>
            </p:nvSpPr>
            <p:spPr bwMode="auto">
              <a:xfrm>
                <a:off x="2642" y="1338"/>
                <a:ext cx="601" cy="137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9025" name="Rectangle 162"/>
            <p:cNvSpPr>
              <a:spLocks noChangeArrowheads="1"/>
            </p:cNvSpPr>
            <p:nvPr/>
          </p:nvSpPr>
          <p:spPr bwMode="auto">
            <a:xfrm>
              <a:off x="2619" y="1396"/>
              <a:ext cx="615" cy="71"/>
            </a:xfrm>
            <a:prstGeom prst="rect">
              <a:avLst/>
            </a:prstGeom>
            <a:solidFill>
              <a:srgbClr val="004EFF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26" name="Oval 163"/>
            <p:cNvSpPr>
              <a:spLocks noChangeArrowheads="1"/>
            </p:cNvSpPr>
            <p:nvPr/>
          </p:nvSpPr>
          <p:spPr bwMode="auto">
            <a:xfrm>
              <a:off x="2629" y="1400"/>
              <a:ext cx="605" cy="139"/>
            </a:xfrm>
            <a:prstGeom prst="ellipse">
              <a:avLst/>
            </a:prstGeom>
            <a:solidFill>
              <a:srgbClr val="004E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27" name="Oval 164"/>
            <p:cNvSpPr>
              <a:spLocks noChangeArrowheads="1"/>
            </p:cNvSpPr>
            <p:nvPr/>
          </p:nvSpPr>
          <p:spPr bwMode="auto">
            <a:xfrm>
              <a:off x="2629" y="1322"/>
              <a:ext cx="605" cy="138"/>
            </a:xfrm>
            <a:prstGeom prst="ellipse">
              <a:avLst/>
            </a:prstGeom>
            <a:solidFill>
              <a:srgbClr val="5589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028" name="Group 165"/>
            <p:cNvGrpSpPr>
              <a:grpSpLocks/>
            </p:cNvGrpSpPr>
            <p:nvPr/>
          </p:nvGrpSpPr>
          <p:grpSpPr bwMode="auto">
            <a:xfrm>
              <a:off x="2736" y="1344"/>
              <a:ext cx="383" cy="102"/>
              <a:chOff x="2736" y="1344"/>
              <a:chExt cx="383" cy="102"/>
            </a:xfrm>
          </p:grpSpPr>
          <p:grpSp>
            <p:nvGrpSpPr>
              <p:cNvPr id="39029" name="Group 166"/>
              <p:cNvGrpSpPr>
                <a:grpSpLocks/>
              </p:cNvGrpSpPr>
              <p:nvPr/>
            </p:nvGrpSpPr>
            <p:grpSpPr bwMode="auto">
              <a:xfrm>
                <a:off x="2736" y="1344"/>
                <a:ext cx="383" cy="102"/>
                <a:chOff x="2736" y="1344"/>
                <a:chExt cx="383" cy="102"/>
              </a:xfrm>
            </p:grpSpPr>
            <p:sp>
              <p:nvSpPr>
                <p:cNvPr id="39033" name="Freeform 167"/>
                <p:cNvSpPr>
                  <a:spLocks/>
                </p:cNvSpPr>
                <p:nvPr/>
              </p:nvSpPr>
              <p:spPr bwMode="auto">
                <a:xfrm>
                  <a:off x="2736" y="1344"/>
                  <a:ext cx="175" cy="34"/>
                </a:xfrm>
                <a:custGeom>
                  <a:avLst/>
                  <a:gdLst>
                    <a:gd name="T0" fmla="*/ 0 w 175"/>
                    <a:gd name="T1" fmla="*/ 6 h 34"/>
                    <a:gd name="T2" fmla="*/ 44 w 175"/>
                    <a:gd name="T3" fmla="*/ 0 h 34"/>
                    <a:gd name="T4" fmla="*/ 131 w 175"/>
                    <a:gd name="T5" fmla="*/ 17 h 34"/>
                    <a:gd name="T6" fmla="*/ 174 w 175"/>
                    <a:gd name="T7" fmla="*/ 11 h 34"/>
                    <a:gd name="T8" fmla="*/ 163 w 175"/>
                    <a:gd name="T9" fmla="*/ 33 h 34"/>
                    <a:gd name="T10" fmla="*/ 44 w 175"/>
                    <a:gd name="T11" fmla="*/ 33 h 34"/>
                    <a:gd name="T12" fmla="*/ 98 w 175"/>
                    <a:gd name="T13" fmla="*/ 22 h 34"/>
                    <a:gd name="T14" fmla="*/ 0 w 175"/>
                    <a:gd name="T15" fmla="*/ 6 h 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34"/>
                    <a:gd name="T26" fmla="*/ 175 w 175"/>
                    <a:gd name="T27" fmla="*/ 34 h 3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34">
                      <a:moveTo>
                        <a:pt x="0" y="6"/>
                      </a:moveTo>
                      <a:lnTo>
                        <a:pt x="44" y="0"/>
                      </a:lnTo>
                      <a:lnTo>
                        <a:pt x="131" y="17"/>
                      </a:lnTo>
                      <a:lnTo>
                        <a:pt x="174" y="11"/>
                      </a:lnTo>
                      <a:lnTo>
                        <a:pt x="163" y="33"/>
                      </a:lnTo>
                      <a:lnTo>
                        <a:pt x="44" y="33"/>
                      </a:lnTo>
                      <a:lnTo>
                        <a:pt x="98" y="22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034" name="Freeform 168"/>
                <p:cNvSpPr>
                  <a:spLocks/>
                </p:cNvSpPr>
                <p:nvPr/>
              </p:nvSpPr>
              <p:spPr bwMode="auto">
                <a:xfrm>
                  <a:off x="2943" y="1409"/>
                  <a:ext cx="176" cy="37"/>
                </a:xfrm>
                <a:custGeom>
                  <a:avLst/>
                  <a:gdLst>
                    <a:gd name="T0" fmla="*/ 175 w 176"/>
                    <a:gd name="T1" fmla="*/ 30 h 37"/>
                    <a:gd name="T2" fmla="*/ 131 w 176"/>
                    <a:gd name="T3" fmla="*/ 36 h 37"/>
                    <a:gd name="T4" fmla="*/ 44 w 176"/>
                    <a:gd name="T5" fmla="*/ 18 h 37"/>
                    <a:gd name="T6" fmla="*/ 0 w 176"/>
                    <a:gd name="T7" fmla="*/ 30 h 37"/>
                    <a:gd name="T8" fmla="*/ 11 w 176"/>
                    <a:gd name="T9" fmla="*/ 0 h 37"/>
                    <a:gd name="T10" fmla="*/ 131 w 176"/>
                    <a:gd name="T11" fmla="*/ 0 h 37"/>
                    <a:gd name="T12" fmla="*/ 88 w 176"/>
                    <a:gd name="T13" fmla="*/ 12 h 37"/>
                    <a:gd name="T14" fmla="*/ 175 w 176"/>
                    <a:gd name="T15" fmla="*/ 30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6"/>
                    <a:gd name="T25" fmla="*/ 0 h 37"/>
                    <a:gd name="T26" fmla="*/ 176 w 176"/>
                    <a:gd name="T27" fmla="*/ 37 h 3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6" h="37">
                      <a:moveTo>
                        <a:pt x="175" y="30"/>
                      </a:moveTo>
                      <a:lnTo>
                        <a:pt x="131" y="36"/>
                      </a:lnTo>
                      <a:lnTo>
                        <a:pt x="44" y="18"/>
                      </a:lnTo>
                      <a:lnTo>
                        <a:pt x="0" y="30"/>
                      </a:lnTo>
                      <a:lnTo>
                        <a:pt x="11" y="0"/>
                      </a:lnTo>
                      <a:lnTo>
                        <a:pt x="131" y="0"/>
                      </a:lnTo>
                      <a:lnTo>
                        <a:pt x="88" y="12"/>
                      </a:lnTo>
                      <a:lnTo>
                        <a:pt x="175" y="30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030" name="Group 169"/>
              <p:cNvGrpSpPr>
                <a:grpSpLocks/>
              </p:cNvGrpSpPr>
              <p:nvPr/>
            </p:nvGrpSpPr>
            <p:grpSpPr bwMode="auto">
              <a:xfrm>
                <a:off x="2757" y="1344"/>
                <a:ext cx="350" cy="102"/>
                <a:chOff x="2757" y="1344"/>
                <a:chExt cx="350" cy="102"/>
              </a:xfrm>
            </p:grpSpPr>
            <p:sp>
              <p:nvSpPr>
                <p:cNvPr id="39031" name="Freeform 170"/>
                <p:cNvSpPr>
                  <a:spLocks/>
                </p:cNvSpPr>
                <p:nvPr/>
              </p:nvSpPr>
              <p:spPr bwMode="auto">
                <a:xfrm>
                  <a:off x="2934" y="1344"/>
                  <a:ext cx="173" cy="34"/>
                </a:xfrm>
                <a:custGeom>
                  <a:avLst/>
                  <a:gdLst>
                    <a:gd name="T0" fmla="*/ 0 w 173"/>
                    <a:gd name="T1" fmla="*/ 22 h 34"/>
                    <a:gd name="T2" fmla="*/ 43 w 173"/>
                    <a:gd name="T3" fmla="*/ 33 h 34"/>
                    <a:gd name="T4" fmla="*/ 129 w 173"/>
                    <a:gd name="T5" fmla="*/ 11 h 34"/>
                    <a:gd name="T6" fmla="*/ 172 w 173"/>
                    <a:gd name="T7" fmla="*/ 17 h 34"/>
                    <a:gd name="T8" fmla="*/ 151 w 173"/>
                    <a:gd name="T9" fmla="*/ 0 h 34"/>
                    <a:gd name="T10" fmla="*/ 43 w 173"/>
                    <a:gd name="T11" fmla="*/ 0 h 34"/>
                    <a:gd name="T12" fmla="*/ 97 w 173"/>
                    <a:gd name="T13" fmla="*/ 6 h 34"/>
                    <a:gd name="T14" fmla="*/ 0 w 173"/>
                    <a:gd name="T15" fmla="*/ 22 h 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3"/>
                    <a:gd name="T25" fmla="*/ 0 h 34"/>
                    <a:gd name="T26" fmla="*/ 173 w 173"/>
                    <a:gd name="T27" fmla="*/ 34 h 3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3" h="34">
                      <a:moveTo>
                        <a:pt x="0" y="22"/>
                      </a:moveTo>
                      <a:lnTo>
                        <a:pt x="43" y="33"/>
                      </a:lnTo>
                      <a:lnTo>
                        <a:pt x="129" y="11"/>
                      </a:lnTo>
                      <a:lnTo>
                        <a:pt x="172" y="17"/>
                      </a:lnTo>
                      <a:lnTo>
                        <a:pt x="151" y="0"/>
                      </a:lnTo>
                      <a:lnTo>
                        <a:pt x="43" y="0"/>
                      </a:lnTo>
                      <a:lnTo>
                        <a:pt x="97" y="6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032" name="Freeform 171"/>
                <p:cNvSpPr>
                  <a:spLocks/>
                </p:cNvSpPr>
                <p:nvPr/>
              </p:nvSpPr>
              <p:spPr bwMode="auto">
                <a:xfrm>
                  <a:off x="2757" y="1400"/>
                  <a:ext cx="166" cy="46"/>
                </a:xfrm>
                <a:custGeom>
                  <a:avLst/>
                  <a:gdLst>
                    <a:gd name="T0" fmla="*/ 165 w 166"/>
                    <a:gd name="T1" fmla="*/ 6 h 46"/>
                    <a:gd name="T2" fmla="*/ 121 w 166"/>
                    <a:gd name="T3" fmla="*/ 0 h 46"/>
                    <a:gd name="T4" fmla="*/ 33 w 166"/>
                    <a:gd name="T5" fmla="*/ 26 h 46"/>
                    <a:gd name="T6" fmla="*/ 0 w 166"/>
                    <a:gd name="T7" fmla="*/ 19 h 46"/>
                    <a:gd name="T8" fmla="*/ 11 w 166"/>
                    <a:gd name="T9" fmla="*/ 45 h 46"/>
                    <a:gd name="T10" fmla="*/ 121 w 166"/>
                    <a:gd name="T11" fmla="*/ 45 h 46"/>
                    <a:gd name="T12" fmla="*/ 66 w 166"/>
                    <a:gd name="T13" fmla="*/ 39 h 46"/>
                    <a:gd name="T14" fmla="*/ 165 w 166"/>
                    <a:gd name="T15" fmla="*/ 6 h 4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66"/>
                    <a:gd name="T25" fmla="*/ 0 h 46"/>
                    <a:gd name="T26" fmla="*/ 166 w 166"/>
                    <a:gd name="T27" fmla="*/ 46 h 4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66" h="46">
                      <a:moveTo>
                        <a:pt x="165" y="6"/>
                      </a:moveTo>
                      <a:lnTo>
                        <a:pt x="121" y="0"/>
                      </a:lnTo>
                      <a:lnTo>
                        <a:pt x="33" y="26"/>
                      </a:lnTo>
                      <a:lnTo>
                        <a:pt x="0" y="19"/>
                      </a:lnTo>
                      <a:lnTo>
                        <a:pt x="11" y="45"/>
                      </a:lnTo>
                      <a:lnTo>
                        <a:pt x="121" y="45"/>
                      </a:lnTo>
                      <a:lnTo>
                        <a:pt x="66" y="39"/>
                      </a:lnTo>
                      <a:lnTo>
                        <a:pt x="165" y="6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38945" name="Picture 172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9475" y="496888"/>
            <a:ext cx="444500" cy="7858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38946" name="Line 173"/>
          <p:cNvSpPr>
            <a:spLocks noChangeShapeType="1"/>
          </p:cNvSpPr>
          <p:nvPr/>
        </p:nvSpPr>
        <p:spPr bwMode="auto">
          <a:xfrm>
            <a:off x="4906963" y="1241425"/>
            <a:ext cx="1587" cy="111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7" name="Line 174"/>
          <p:cNvSpPr>
            <a:spLocks noChangeShapeType="1"/>
          </p:cNvSpPr>
          <p:nvPr/>
        </p:nvSpPr>
        <p:spPr bwMode="auto">
          <a:xfrm>
            <a:off x="3376613" y="1358900"/>
            <a:ext cx="2625725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8948" name="Picture 175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9788" y="1595438"/>
            <a:ext cx="330200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8949" name="Picture 176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3838" y="1595438"/>
            <a:ext cx="325437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8950" name="Picture 177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0338" y="1595438"/>
            <a:ext cx="327025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8951" name="Picture 178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9613" y="1595438"/>
            <a:ext cx="330200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8952" name="Line 179"/>
          <p:cNvSpPr>
            <a:spLocks noChangeShapeType="1"/>
          </p:cNvSpPr>
          <p:nvPr/>
        </p:nvSpPr>
        <p:spPr bwMode="auto">
          <a:xfrm>
            <a:off x="4799013" y="1365250"/>
            <a:ext cx="1587" cy="727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3" name="Line 180"/>
          <p:cNvSpPr>
            <a:spLocks noChangeShapeType="1"/>
          </p:cNvSpPr>
          <p:nvPr/>
        </p:nvSpPr>
        <p:spPr bwMode="auto">
          <a:xfrm>
            <a:off x="3590925" y="1365250"/>
            <a:ext cx="1588" cy="234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4" name="Line 181"/>
          <p:cNvSpPr>
            <a:spLocks noChangeShapeType="1"/>
          </p:cNvSpPr>
          <p:nvPr/>
        </p:nvSpPr>
        <p:spPr bwMode="auto">
          <a:xfrm>
            <a:off x="4138613" y="1365250"/>
            <a:ext cx="1587" cy="234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5" name="Line 182"/>
          <p:cNvSpPr>
            <a:spLocks noChangeShapeType="1"/>
          </p:cNvSpPr>
          <p:nvPr/>
        </p:nvSpPr>
        <p:spPr bwMode="auto">
          <a:xfrm>
            <a:off x="5348288" y="1365250"/>
            <a:ext cx="1587" cy="234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6" name="Line 183"/>
          <p:cNvSpPr>
            <a:spLocks noChangeShapeType="1"/>
          </p:cNvSpPr>
          <p:nvPr/>
        </p:nvSpPr>
        <p:spPr bwMode="auto">
          <a:xfrm>
            <a:off x="5899150" y="1365250"/>
            <a:ext cx="1588" cy="234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7" name="Rectangle 184"/>
          <p:cNvSpPr>
            <a:spLocks noChangeArrowheads="1"/>
          </p:cNvSpPr>
          <p:nvPr/>
        </p:nvSpPr>
        <p:spPr bwMode="auto">
          <a:xfrm>
            <a:off x="5257800" y="639763"/>
            <a:ext cx="79533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sz="1600" b="1"/>
              <a:t>服务器</a:t>
            </a:r>
          </a:p>
        </p:txBody>
      </p:sp>
      <p:sp>
        <p:nvSpPr>
          <p:cNvPr id="38958" name="Rectangle 185"/>
          <p:cNvSpPr>
            <a:spLocks noChangeArrowheads="1"/>
          </p:cNvSpPr>
          <p:nvPr/>
        </p:nvSpPr>
        <p:spPr bwMode="auto">
          <a:xfrm>
            <a:off x="6280150" y="1844675"/>
            <a:ext cx="1001713" cy="407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9" name="Rectangle 186"/>
          <p:cNvSpPr>
            <a:spLocks noChangeArrowheads="1"/>
          </p:cNvSpPr>
          <p:nvPr/>
        </p:nvSpPr>
        <p:spPr bwMode="auto">
          <a:xfrm>
            <a:off x="6110288" y="1758950"/>
            <a:ext cx="1052512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600" b="1"/>
              <a:t>计算机</a:t>
            </a:r>
          </a:p>
        </p:txBody>
      </p:sp>
      <p:sp>
        <p:nvSpPr>
          <p:cNvPr id="38960" name="Rectangle 187"/>
          <p:cNvSpPr>
            <a:spLocks noChangeArrowheads="1"/>
          </p:cNvSpPr>
          <p:nvPr/>
        </p:nvSpPr>
        <p:spPr bwMode="auto">
          <a:xfrm>
            <a:off x="5208588" y="2168525"/>
            <a:ext cx="1268412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600" b="1"/>
              <a:t>路由器</a:t>
            </a:r>
          </a:p>
        </p:txBody>
      </p:sp>
      <p:sp>
        <p:nvSpPr>
          <p:cNvPr id="38961" name="Rectangle 188"/>
          <p:cNvSpPr>
            <a:spLocks noChangeArrowheads="1"/>
          </p:cNvSpPr>
          <p:nvPr/>
        </p:nvSpPr>
        <p:spPr bwMode="auto">
          <a:xfrm>
            <a:off x="3084513" y="311150"/>
            <a:ext cx="3789362" cy="2244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62" name="Rectangle 189"/>
          <p:cNvSpPr>
            <a:spLocks noChangeArrowheads="1"/>
          </p:cNvSpPr>
          <p:nvPr/>
        </p:nvSpPr>
        <p:spPr bwMode="auto">
          <a:xfrm>
            <a:off x="3308350" y="322263"/>
            <a:ext cx="88265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600" b="1"/>
              <a:t>企业网</a:t>
            </a:r>
          </a:p>
        </p:txBody>
      </p:sp>
      <p:sp>
        <p:nvSpPr>
          <p:cNvPr id="38963" name="Line 190"/>
          <p:cNvSpPr>
            <a:spLocks noChangeShapeType="1"/>
          </p:cNvSpPr>
          <p:nvPr/>
        </p:nvSpPr>
        <p:spPr bwMode="auto">
          <a:xfrm>
            <a:off x="4684713" y="3792538"/>
            <a:ext cx="487362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64" name="Rectangle 191"/>
          <p:cNvSpPr>
            <a:spLocks noChangeArrowheads="1"/>
          </p:cNvSpPr>
          <p:nvPr/>
        </p:nvSpPr>
        <p:spPr bwMode="auto">
          <a:xfrm>
            <a:off x="3581400" y="35052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65" name="Rectangle 192"/>
          <p:cNvSpPr>
            <a:spLocks noChangeArrowheads="1"/>
          </p:cNvSpPr>
          <p:nvPr/>
        </p:nvSpPr>
        <p:spPr bwMode="auto">
          <a:xfrm>
            <a:off x="4038600" y="43434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66" name="Rectangle 193"/>
          <p:cNvSpPr>
            <a:spLocks noChangeArrowheads="1"/>
          </p:cNvSpPr>
          <p:nvPr/>
        </p:nvSpPr>
        <p:spPr bwMode="auto">
          <a:xfrm>
            <a:off x="4495800" y="36576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67" name="Rectangle 194"/>
          <p:cNvSpPr>
            <a:spLocks noChangeArrowheads="1"/>
          </p:cNvSpPr>
          <p:nvPr/>
        </p:nvSpPr>
        <p:spPr bwMode="auto">
          <a:xfrm>
            <a:off x="3352800" y="42672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68" name="Line 195"/>
          <p:cNvSpPr>
            <a:spLocks noChangeShapeType="1"/>
          </p:cNvSpPr>
          <p:nvPr/>
        </p:nvSpPr>
        <p:spPr bwMode="auto">
          <a:xfrm flipV="1">
            <a:off x="3352800" y="3581400"/>
            <a:ext cx="228600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69" name="Line 196"/>
          <p:cNvSpPr>
            <a:spLocks noChangeShapeType="1"/>
          </p:cNvSpPr>
          <p:nvPr/>
        </p:nvSpPr>
        <p:spPr bwMode="auto">
          <a:xfrm>
            <a:off x="3505200" y="4343400"/>
            <a:ext cx="520700" cy="63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70" name="Line 197"/>
          <p:cNvSpPr>
            <a:spLocks noChangeShapeType="1"/>
          </p:cNvSpPr>
          <p:nvPr/>
        </p:nvSpPr>
        <p:spPr bwMode="auto">
          <a:xfrm>
            <a:off x="3657600" y="3594100"/>
            <a:ext cx="762000" cy="63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71" name="Line 198"/>
          <p:cNvSpPr>
            <a:spLocks noChangeShapeType="1"/>
          </p:cNvSpPr>
          <p:nvPr/>
        </p:nvSpPr>
        <p:spPr bwMode="auto">
          <a:xfrm flipV="1">
            <a:off x="3505200" y="3733800"/>
            <a:ext cx="1066800" cy="546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72" name="Line 199"/>
          <p:cNvSpPr>
            <a:spLocks noChangeShapeType="1"/>
          </p:cNvSpPr>
          <p:nvPr/>
        </p:nvSpPr>
        <p:spPr bwMode="auto">
          <a:xfrm flipH="1">
            <a:off x="4191000" y="3810000"/>
            <a:ext cx="381000" cy="520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73" name="Line 200"/>
          <p:cNvSpPr>
            <a:spLocks noChangeShapeType="1"/>
          </p:cNvSpPr>
          <p:nvPr/>
        </p:nvSpPr>
        <p:spPr bwMode="auto">
          <a:xfrm>
            <a:off x="3657600" y="3657600"/>
            <a:ext cx="4572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74" name="Rectangle 201"/>
          <p:cNvSpPr>
            <a:spLocks noChangeArrowheads="1"/>
          </p:cNvSpPr>
          <p:nvPr/>
        </p:nvSpPr>
        <p:spPr bwMode="auto">
          <a:xfrm>
            <a:off x="4506913" y="2847975"/>
            <a:ext cx="1131887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zh-CN" altLang="en-US" sz="1600" b="1"/>
              <a:t>广域网 </a:t>
            </a:r>
            <a:r>
              <a:rPr lang="en-US" altLang="zh-CN" sz="1600" b="1"/>
              <a:t>2</a:t>
            </a:r>
          </a:p>
        </p:txBody>
      </p:sp>
      <p:sp>
        <p:nvSpPr>
          <p:cNvPr id="38975" name="Rectangle 202"/>
          <p:cNvSpPr>
            <a:spLocks noChangeArrowheads="1"/>
          </p:cNvSpPr>
          <p:nvPr/>
        </p:nvSpPr>
        <p:spPr bwMode="auto">
          <a:xfrm>
            <a:off x="4343400" y="27432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76" name="Rectangle 203"/>
          <p:cNvSpPr>
            <a:spLocks noChangeArrowheads="1"/>
          </p:cNvSpPr>
          <p:nvPr/>
        </p:nvSpPr>
        <p:spPr bwMode="auto">
          <a:xfrm>
            <a:off x="5257800" y="31242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77" name="Rectangle 204"/>
          <p:cNvSpPr>
            <a:spLocks noChangeArrowheads="1"/>
          </p:cNvSpPr>
          <p:nvPr/>
        </p:nvSpPr>
        <p:spPr bwMode="auto">
          <a:xfrm>
            <a:off x="4495800" y="31242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78" name="Rectangle 205"/>
          <p:cNvSpPr>
            <a:spLocks noChangeArrowheads="1"/>
          </p:cNvSpPr>
          <p:nvPr/>
        </p:nvSpPr>
        <p:spPr bwMode="auto">
          <a:xfrm>
            <a:off x="5562600" y="27432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79" name="Rectangle 206"/>
          <p:cNvSpPr>
            <a:spLocks noChangeArrowheads="1"/>
          </p:cNvSpPr>
          <p:nvPr/>
        </p:nvSpPr>
        <p:spPr bwMode="auto">
          <a:xfrm>
            <a:off x="4114800" y="29718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80" name="Line 207"/>
          <p:cNvSpPr>
            <a:spLocks noChangeShapeType="1"/>
          </p:cNvSpPr>
          <p:nvPr/>
        </p:nvSpPr>
        <p:spPr bwMode="auto">
          <a:xfrm flipV="1">
            <a:off x="4343400" y="2895600"/>
            <a:ext cx="6350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81" name="Line 208"/>
          <p:cNvSpPr>
            <a:spLocks noChangeShapeType="1"/>
          </p:cNvSpPr>
          <p:nvPr/>
        </p:nvSpPr>
        <p:spPr bwMode="auto">
          <a:xfrm>
            <a:off x="4495800" y="28194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82" name="Line 209"/>
          <p:cNvSpPr>
            <a:spLocks noChangeShapeType="1"/>
          </p:cNvSpPr>
          <p:nvPr/>
        </p:nvSpPr>
        <p:spPr bwMode="auto">
          <a:xfrm flipV="1">
            <a:off x="4648200" y="32004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83" name="Line 210"/>
          <p:cNvSpPr>
            <a:spLocks noChangeShapeType="1"/>
          </p:cNvSpPr>
          <p:nvPr/>
        </p:nvSpPr>
        <p:spPr bwMode="auto">
          <a:xfrm>
            <a:off x="4267200" y="3048000"/>
            <a:ext cx="215900" cy="13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84" name="Line 211"/>
          <p:cNvSpPr>
            <a:spLocks noChangeShapeType="1"/>
          </p:cNvSpPr>
          <p:nvPr/>
        </p:nvSpPr>
        <p:spPr bwMode="auto">
          <a:xfrm flipV="1">
            <a:off x="5410200" y="2895600"/>
            <a:ext cx="292100" cy="241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85" name="Rectangle 212"/>
          <p:cNvSpPr>
            <a:spLocks noChangeArrowheads="1"/>
          </p:cNvSpPr>
          <p:nvPr/>
        </p:nvSpPr>
        <p:spPr bwMode="auto">
          <a:xfrm>
            <a:off x="5410200" y="3810000"/>
            <a:ext cx="118745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zh-CN" altLang="en-US" sz="1600" b="1"/>
              <a:t>广域网 </a:t>
            </a:r>
            <a:r>
              <a:rPr lang="en-US" altLang="zh-CN" sz="1600" b="1"/>
              <a:t>3</a:t>
            </a:r>
          </a:p>
        </p:txBody>
      </p:sp>
      <p:sp>
        <p:nvSpPr>
          <p:cNvPr id="38986" name="Rectangle 213"/>
          <p:cNvSpPr>
            <a:spLocks noChangeArrowheads="1"/>
          </p:cNvSpPr>
          <p:nvPr/>
        </p:nvSpPr>
        <p:spPr bwMode="auto">
          <a:xfrm>
            <a:off x="5181600" y="37338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87" name="Rectangle 214"/>
          <p:cNvSpPr>
            <a:spLocks noChangeArrowheads="1"/>
          </p:cNvSpPr>
          <p:nvPr/>
        </p:nvSpPr>
        <p:spPr bwMode="auto">
          <a:xfrm>
            <a:off x="6705600" y="41910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88" name="Rectangle 215"/>
          <p:cNvSpPr>
            <a:spLocks noChangeArrowheads="1"/>
          </p:cNvSpPr>
          <p:nvPr/>
        </p:nvSpPr>
        <p:spPr bwMode="auto">
          <a:xfrm>
            <a:off x="6553200" y="35814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89" name="Rectangle 216"/>
          <p:cNvSpPr>
            <a:spLocks noChangeArrowheads="1"/>
          </p:cNvSpPr>
          <p:nvPr/>
        </p:nvSpPr>
        <p:spPr bwMode="auto">
          <a:xfrm>
            <a:off x="6096000" y="44196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90" name="Rectangle 217"/>
          <p:cNvSpPr>
            <a:spLocks noChangeArrowheads="1"/>
          </p:cNvSpPr>
          <p:nvPr/>
        </p:nvSpPr>
        <p:spPr bwMode="auto">
          <a:xfrm>
            <a:off x="5562600" y="3429000"/>
            <a:ext cx="139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91" name="Line 218"/>
          <p:cNvSpPr>
            <a:spLocks noChangeShapeType="1"/>
          </p:cNvSpPr>
          <p:nvPr/>
        </p:nvSpPr>
        <p:spPr bwMode="auto">
          <a:xfrm>
            <a:off x="6629400" y="3733800"/>
            <a:ext cx="1524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92" name="Line 219"/>
          <p:cNvSpPr>
            <a:spLocks noChangeShapeType="1"/>
          </p:cNvSpPr>
          <p:nvPr/>
        </p:nvSpPr>
        <p:spPr bwMode="auto">
          <a:xfrm>
            <a:off x="5715000" y="3505200"/>
            <a:ext cx="838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93" name="Line 220"/>
          <p:cNvSpPr>
            <a:spLocks noChangeShapeType="1"/>
          </p:cNvSpPr>
          <p:nvPr/>
        </p:nvSpPr>
        <p:spPr bwMode="auto">
          <a:xfrm flipV="1">
            <a:off x="6096000" y="3733800"/>
            <a:ext cx="5969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94" name="Line 221"/>
          <p:cNvSpPr>
            <a:spLocks noChangeShapeType="1"/>
          </p:cNvSpPr>
          <p:nvPr/>
        </p:nvSpPr>
        <p:spPr bwMode="auto">
          <a:xfrm>
            <a:off x="5181600" y="3886200"/>
            <a:ext cx="9906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95" name="Line 222"/>
          <p:cNvSpPr>
            <a:spLocks noChangeShapeType="1"/>
          </p:cNvSpPr>
          <p:nvPr/>
        </p:nvSpPr>
        <p:spPr bwMode="auto">
          <a:xfrm flipV="1">
            <a:off x="5334000" y="3505200"/>
            <a:ext cx="304800" cy="241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96" name="Line 223"/>
          <p:cNvSpPr>
            <a:spLocks noChangeShapeType="1"/>
          </p:cNvSpPr>
          <p:nvPr/>
        </p:nvSpPr>
        <p:spPr bwMode="auto">
          <a:xfrm flipV="1">
            <a:off x="6248400" y="4267200"/>
            <a:ext cx="457200" cy="241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97" name="Text Box 224"/>
          <p:cNvSpPr txBox="1">
            <a:spLocks noChangeArrowheads="1"/>
          </p:cNvSpPr>
          <p:nvPr/>
        </p:nvSpPr>
        <p:spPr bwMode="auto">
          <a:xfrm>
            <a:off x="517525" y="425450"/>
            <a:ext cx="1893888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1" dirty="0"/>
              <a:t>网络示例</a:t>
            </a:r>
            <a:endParaRPr lang="zh-CN" altLang="en-US" dirty="0"/>
          </a:p>
        </p:txBody>
      </p:sp>
      <p:sp>
        <p:nvSpPr>
          <p:cNvPr id="38998" name="Text Box 225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26</a:t>
            </a:r>
            <a:endParaRPr lang="en-US" altLang="zh-CN" dirty="0"/>
          </a:p>
        </p:txBody>
      </p:sp>
      <p:sp>
        <p:nvSpPr>
          <p:cNvPr id="38999" name="Text Box 226"/>
          <p:cNvSpPr txBox="1">
            <a:spLocks noChangeArrowheads="1"/>
          </p:cNvSpPr>
          <p:nvPr/>
        </p:nvSpPr>
        <p:spPr bwMode="auto">
          <a:xfrm>
            <a:off x="1260475" y="2276475"/>
            <a:ext cx="549275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zh-CN" altLang="en-US" b="1"/>
              <a:t>家庭用户</a:t>
            </a:r>
          </a:p>
        </p:txBody>
      </p:sp>
      <p:grpSp>
        <p:nvGrpSpPr>
          <p:cNvPr id="39000" name="Group 157"/>
          <p:cNvGrpSpPr>
            <a:grpSpLocks/>
          </p:cNvGrpSpPr>
          <p:nvPr/>
        </p:nvGrpSpPr>
        <p:grpSpPr bwMode="auto">
          <a:xfrm>
            <a:off x="7000875" y="3000375"/>
            <a:ext cx="500063" cy="214313"/>
            <a:chOff x="2619" y="1322"/>
            <a:chExt cx="624" cy="232"/>
          </a:xfrm>
        </p:grpSpPr>
        <p:grpSp>
          <p:nvGrpSpPr>
            <p:cNvPr id="39010" name="Group 158"/>
            <p:cNvGrpSpPr>
              <a:grpSpLocks/>
            </p:cNvGrpSpPr>
            <p:nvPr/>
          </p:nvGrpSpPr>
          <p:grpSpPr bwMode="auto">
            <a:xfrm>
              <a:off x="2629" y="1338"/>
              <a:ext cx="614" cy="216"/>
              <a:chOff x="2629" y="1338"/>
              <a:chExt cx="614" cy="216"/>
            </a:xfrm>
          </p:grpSpPr>
          <p:sp>
            <p:nvSpPr>
              <p:cNvPr id="39021" name="Rectangle 159"/>
              <p:cNvSpPr>
                <a:spLocks noChangeArrowheads="1"/>
              </p:cNvSpPr>
              <p:nvPr/>
            </p:nvSpPr>
            <p:spPr bwMode="auto">
              <a:xfrm>
                <a:off x="2629" y="1409"/>
                <a:ext cx="614" cy="70"/>
              </a:xfrm>
              <a:prstGeom prst="rect">
                <a:avLst/>
              </a:prstGeom>
              <a:solidFill>
                <a:srgbClr val="00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22" name="Oval 160"/>
              <p:cNvSpPr>
                <a:spLocks noChangeArrowheads="1"/>
              </p:cNvSpPr>
              <p:nvPr/>
            </p:nvSpPr>
            <p:spPr bwMode="auto">
              <a:xfrm>
                <a:off x="2642" y="1416"/>
                <a:ext cx="601" cy="138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023" name="Oval 161"/>
              <p:cNvSpPr>
                <a:spLocks noChangeArrowheads="1"/>
              </p:cNvSpPr>
              <p:nvPr/>
            </p:nvSpPr>
            <p:spPr bwMode="auto">
              <a:xfrm>
                <a:off x="2642" y="1338"/>
                <a:ext cx="601" cy="137"/>
              </a:xfrm>
              <a:prstGeom prst="ellipse">
                <a:avLst/>
              </a:prstGeom>
              <a:solidFill>
                <a:srgbClr val="00000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9011" name="Rectangle 162"/>
            <p:cNvSpPr>
              <a:spLocks noChangeArrowheads="1"/>
            </p:cNvSpPr>
            <p:nvPr/>
          </p:nvSpPr>
          <p:spPr bwMode="auto">
            <a:xfrm>
              <a:off x="2619" y="1396"/>
              <a:ext cx="615" cy="71"/>
            </a:xfrm>
            <a:prstGeom prst="rect">
              <a:avLst/>
            </a:prstGeom>
            <a:solidFill>
              <a:srgbClr val="004EFF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2" name="Oval 163"/>
            <p:cNvSpPr>
              <a:spLocks noChangeArrowheads="1"/>
            </p:cNvSpPr>
            <p:nvPr/>
          </p:nvSpPr>
          <p:spPr bwMode="auto">
            <a:xfrm>
              <a:off x="2629" y="1400"/>
              <a:ext cx="605" cy="139"/>
            </a:xfrm>
            <a:prstGeom prst="ellipse">
              <a:avLst/>
            </a:prstGeom>
            <a:solidFill>
              <a:srgbClr val="004E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013" name="Oval 164"/>
            <p:cNvSpPr>
              <a:spLocks noChangeArrowheads="1"/>
            </p:cNvSpPr>
            <p:nvPr/>
          </p:nvSpPr>
          <p:spPr bwMode="auto">
            <a:xfrm>
              <a:off x="2629" y="1322"/>
              <a:ext cx="605" cy="138"/>
            </a:xfrm>
            <a:prstGeom prst="ellipse">
              <a:avLst/>
            </a:prstGeom>
            <a:solidFill>
              <a:srgbClr val="5589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014" name="Group 165"/>
            <p:cNvGrpSpPr>
              <a:grpSpLocks/>
            </p:cNvGrpSpPr>
            <p:nvPr/>
          </p:nvGrpSpPr>
          <p:grpSpPr bwMode="auto">
            <a:xfrm>
              <a:off x="2736" y="1344"/>
              <a:ext cx="383" cy="102"/>
              <a:chOff x="2736" y="1344"/>
              <a:chExt cx="383" cy="102"/>
            </a:xfrm>
          </p:grpSpPr>
          <p:grpSp>
            <p:nvGrpSpPr>
              <p:cNvPr id="39015" name="Group 166"/>
              <p:cNvGrpSpPr>
                <a:grpSpLocks/>
              </p:cNvGrpSpPr>
              <p:nvPr/>
            </p:nvGrpSpPr>
            <p:grpSpPr bwMode="auto">
              <a:xfrm>
                <a:off x="2736" y="1344"/>
                <a:ext cx="383" cy="102"/>
                <a:chOff x="2736" y="1344"/>
                <a:chExt cx="383" cy="102"/>
              </a:xfrm>
            </p:grpSpPr>
            <p:sp>
              <p:nvSpPr>
                <p:cNvPr id="39019" name="Freeform 167"/>
                <p:cNvSpPr>
                  <a:spLocks/>
                </p:cNvSpPr>
                <p:nvPr/>
              </p:nvSpPr>
              <p:spPr bwMode="auto">
                <a:xfrm>
                  <a:off x="2736" y="1344"/>
                  <a:ext cx="175" cy="34"/>
                </a:xfrm>
                <a:custGeom>
                  <a:avLst/>
                  <a:gdLst>
                    <a:gd name="T0" fmla="*/ 0 w 175"/>
                    <a:gd name="T1" fmla="*/ 6 h 34"/>
                    <a:gd name="T2" fmla="*/ 44 w 175"/>
                    <a:gd name="T3" fmla="*/ 0 h 34"/>
                    <a:gd name="T4" fmla="*/ 131 w 175"/>
                    <a:gd name="T5" fmla="*/ 17 h 34"/>
                    <a:gd name="T6" fmla="*/ 174 w 175"/>
                    <a:gd name="T7" fmla="*/ 11 h 34"/>
                    <a:gd name="T8" fmla="*/ 163 w 175"/>
                    <a:gd name="T9" fmla="*/ 33 h 34"/>
                    <a:gd name="T10" fmla="*/ 44 w 175"/>
                    <a:gd name="T11" fmla="*/ 33 h 34"/>
                    <a:gd name="T12" fmla="*/ 98 w 175"/>
                    <a:gd name="T13" fmla="*/ 22 h 34"/>
                    <a:gd name="T14" fmla="*/ 0 w 175"/>
                    <a:gd name="T15" fmla="*/ 6 h 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34"/>
                    <a:gd name="T26" fmla="*/ 175 w 175"/>
                    <a:gd name="T27" fmla="*/ 34 h 3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34">
                      <a:moveTo>
                        <a:pt x="0" y="6"/>
                      </a:moveTo>
                      <a:lnTo>
                        <a:pt x="44" y="0"/>
                      </a:lnTo>
                      <a:lnTo>
                        <a:pt x="131" y="17"/>
                      </a:lnTo>
                      <a:lnTo>
                        <a:pt x="174" y="11"/>
                      </a:lnTo>
                      <a:lnTo>
                        <a:pt x="163" y="33"/>
                      </a:lnTo>
                      <a:lnTo>
                        <a:pt x="44" y="33"/>
                      </a:lnTo>
                      <a:lnTo>
                        <a:pt x="98" y="22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020" name="Freeform 168"/>
                <p:cNvSpPr>
                  <a:spLocks/>
                </p:cNvSpPr>
                <p:nvPr/>
              </p:nvSpPr>
              <p:spPr bwMode="auto">
                <a:xfrm>
                  <a:off x="2943" y="1409"/>
                  <a:ext cx="176" cy="37"/>
                </a:xfrm>
                <a:custGeom>
                  <a:avLst/>
                  <a:gdLst>
                    <a:gd name="T0" fmla="*/ 175 w 176"/>
                    <a:gd name="T1" fmla="*/ 30 h 37"/>
                    <a:gd name="T2" fmla="*/ 131 w 176"/>
                    <a:gd name="T3" fmla="*/ 36 h 37"/>
                    <a:gd name="T4" fmla="*/ 44 w 176"/>
                    <a:gd name="T5" fmla="*/ 18 h 37"/>
                    <a:gd name="T6" fmla="*/ 0 w 176"/>
                    <a:gd name="T7" fmla="*/ 30 h 37"/>
                    <a:gd name="T8" fmla="*/ 11 w 176"/>
                    <a:gd name="T9" fmla="*/ 0 h 37"/>
                    <a:gd name="T10" fmla="*/ 131 w 176"/>
                    <a:gd name="T11" fmla="*/ 0 h 37"/>
                    <a:gd name="T12" fmla="*/ 88 w 176"/>
                    <a:gd name="T13" fmla="*/ 12 h 37"/>
                    <a:gd name="T14" fmla="*/ 175 w 176"/>
                    <a:gd name="T15" fmla="*/ 30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6"/>
                    <a:gd name="T25" fmla="*/ 0 h 37"/>
                    <a:gd name="T26" fmla="*/ 176 w 176"/>
                    <a:gd name="T27" fmla="*/ 37 h 3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6" h="37">
                      <a:moveTo>
                        <a:pt x="175" y="30"/>
                      </a:moveTo>
                      <a:lnTo>
                        <a:pt x="131" y="36"/>
                      </a:lnTo>
                      <a:lnTo>
                        <a:pt x="44" y="18"/>
                      </a:lnTo>
                      <a:lnTo>
                        <a:pt x="0" y="30"/>
                      </a:lnTo>
                      <a:lnTo>
                        <a:pt x="11" y="0"/>
                      </a:lnTo>
                      <a:lnTo>
                        <a:pt x="131" y="0"/>
                      </a:lnTo>
                      <a:lnTo>
                        <a:pt x="88" y="12"/>
                      </a:lnTo>
                      <a:lnTo>
                        <a:pt x="175" y="30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016" name="Group 169"/>
              <p:cNvGrpSpPr>
                <a:grpSpLocks/>
              </p:cNvGrpSpPr>
              <p:nvPr/>
            </p:nvGrpSpPr>
            <p:grpSpPr bwMode="auto">
              <a:xfrm>
                <a:off x="2757" y="1344"/>
                <a:ext cx="350" cy="102"/>
                <a:chOff x="2757" y="1344"/>
                <a:chExt cx="350" cy="102"/>
              </a:xfrm>
            </p:grpSpPr>
            <p:sp>
              <p:nvSpPr>
                <p:cNvPr id="39017" name="Freeform 170"/>
                <p:cNvSpPr>
                  <a:spLocks/>
                </p:cNvSpPr>
                <p:nvPr/>
              </p:nvSpPr>
              <p:spPr bwMode="auto">
                <a:xfrm>
                  <a:off x="2934" y="1344"/>
                  <a:ext cx="173" cy="34"/>
                </a:xfrm>
                <a:custGeom>
                  <a:avLst/>
                  <a:gdLst>
                    <a:gd name="T0" fmla="*/ 0 w 173"/>
                    <a:gd name="T1" fmla="*/ 22 h 34"/>
                    <a:gd name="T2" fmla="*/ 43 w 173"/>
                    <a:gd name="T3" fmla="*/ 33 h 34"/>
                    <a:gd name="T4" fmla="*/ 129 w 173"/>
                    <a:gd name="T5" fmla="*/ 11 h 34"/>
                    <a:gd name="T6" fmla="*/ 172 w 173"/>
                    <a:gd name="T7" fmla="*/ 17 h 34"/>
                    <a:gd name="T8" fmla="*/ 151 w 173"/>
                    <a:gd name="T9" fmla="*/ 0 h 34"/>
                    <a:gd name="T10" fmla="*/ 43 w 173"/>
                    <a:gd name="T11" fmla="*/ 0 h 34"/>
                    <a:gd name="T12" fmla="*/ 97 w 173"/>
                    <a:gd name="T13" fmla="*/ 6 h 34"/>
                    <a:gd name="T14" fmla="*/ 0 w 173"/>
                    <a:gd name="T15" fmla="*/ 22 h 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3"/>
                    <a:gd name="T25" fmla="*/ 0 h 34"/>
                    <a:gd name="T26" fmla="*/ 173 w 173"/>
                    <a:gd name="T27" fmla="*/ 34 h 3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3" h="34">
                      <a:moveTo>
                        <a:pt x="0" y="22"/>
                      </a:moveTo>
                      <a:lnTo>
                        <a:pt x="43" y="33"/>
                      </a:lnTo>
                      <a:lnTo>
                        <a:pt x="129" y="11"/>
                      </a:lnTo>
                      <a:lnTo>
                        <a:pt x="172" y="17"/>
                      </a:lnTo>
                      <a:lnTo>
                        <a:pt x="151" y="0"/>
                      </a:lnTo>
                      <a:lnTo>
                        <a:pt x="43" y="0"/>
                      </a:lnTo>
                      <a:lnTo>
                        <a:pt x="97" y="6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018" name="Freeform 171"/>
                <p:cNvSpPr>
                  <a:spLocks/>
                </p:cNvSpPr>
                <p:nvPr/>
              </p:nvSpPr>
              <p:spPr bwMode="auto">
                <a:xfrm>
                  <a:off x="2757" y="1400"/>
                  <a:ext cx="166" cy="46"/>
                </a:xfrm>
                <a:custGeom>
                  <a:avLst/>
                  <a:gdLst>
                    <a:gd name="T0" fmla="*/ 165 w 166"/>
                    <a:gd name="T1" fmla="*/ 6 h 46"/>
                    <a:gd name="T2" fmla="*/ 121 w 166"/>
                    <a:gd name="T3" fmla="*/ 0 h 46"/>
                    <a:gd name="T4" fmla="*/ 33 w 166"/>
                    <a:gd name="T5" fmla="*/ 26 h 46"/>
                    <a:gd name="T6" fmla="*/ 0 w 166"/>
                    <a:gd name="T7" fmla="*/ 19 h 46"/>
                    <a:gd name="T8" fmla="*/ 11 w 166"/>
                    <a:gd name="T9" fmla="*/ 45 h 46"/>
                    <a:gd name="T10" fmla="*/ 121 w 166"/>
                    <a:gd name="T11" fmla="*/ 45 h 46"/>
                    <a:gd name="T12" fmla="*/ 66 w 166"/>
                    <a:gd name="T13" fmla="*/ 39 h 46"/>
                    <a:gd name="T14" fmla="*/ 165 w 166"/>
                    <a:gd name="T15" fmla="*/ 6 h 4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66"/>
                    <a:gd name="T25" fmla="*/ 0 h 46"/>
                    <a:gd name="T26" fmla="*/ 166 w 166"/>
                    <a:gd name="T27" fmla="*/ 46 h 4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66" h="46">
                      <a:moveTo>
                        <a:pt x="165" y="6"/>
                      </a:moveTo>
                      <a:lnTo>
                        <a:pt x="121" y="0"/>
                      </a:lnTo>
                      <a:lnTo>
                        <a:pt x="33" y="26"/>
                      </a:lnTo>
                      <a:lnTo>
                        <a:pt x="0" y="19"/>
                      </a:lnTo>
                      <a:lnTo>
                        <a:pt x="11" y="45"/>
                      </a:lnTo>
                      <a:lnTo>
                        <a:pt x="121" y="45"/>
                      </a:lnTo>
                      <a:lnTo>
                        <a:pt x="66" y="39"/>
                      </a:lnTo>
                      <a:lnTo>
                        <a:pt x="165" y="6"/>
                      </a:lnTo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cxnSp>
        <p:nvCxnSpPr>
          <p:cNvPr id="39001" name="直接连接符 242"/>
          <p:cNvCxnSpPr>
            <a:cxnSpLocks noChangeShapeType="1"/>
            <a:stCxn id="38988" idx="3"/>
            <a:endCxn id="39012" idx="3"/>
          </p:cNvCxnSpPr>
          <p:nvPr/>
        </p:nvCxnSpPr>
        <p:spPr bwMode="auto">
          <a:xfrm flipV="1">
            <a:off x="6692900" y="3181350"/>
            <a:ext cx="387350" cy="4699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002" name="直接连接符 244"/>
          <p:cNvCxnSpPr>
            <a:cxnSpLocks noChangeShapeType="1"/>
            <a:stCxn id="39021" idx="3"/>
          </p:cNvCxnSpPr>
          <p:nvPr/>
        </p:nvCxnSpPr>
        <p:spPr bwMode="auto">
          <a:xfrm>
            <a:off x="7500938" y="3113088"/>
            <a:ext cx="214312" cy="301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003" name="直接连接符 246"/>
          <p:cNvCxnSpPr>
            <a:cxnSpLocks noChangeShapeType="1"/>
          </p:cNvCxnSpPr>
          <p:nvPr/>
        </p:nvCxnSpPr>
        <p:spPr bwMode="auto">
          <a:xfrm rot="5400000">
            <a:off x="7393781" y="3107532"/>
            <a:ext cx="644525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39004" name="Picture 176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2438" y="2571750"/>
            <a:ext cx="325437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9005" name="Picture 176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2438" y="3286125"/>
            <a:ext cx="325437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cxnSp>
        <p:nvCxnSpPr>
          <p:cNvPr id="39006" name="直接连接符 251"/>
          <p:cNvCxnSpPr>
            <a:cxnSpLocks noChangeShapeType="1"/>
          </p:cNvCxnSpPr>
          <p:nvPr/>
        </p:nvCxnSpPr>
        <p:spPr bwMode="auto">
          <a:xfrm flipV="1">
            <a:off x="7715250" y="2760663"/>
            <a:ext cx="357188" cy="968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007" name="直接连接符 253"/>
          <p:cNvCxnSpPr>
            <a:cxnSpLocks noChangeShapeType="1"/>
          </p:cNvCxnSpPr>
          <p:nvPr/>
        </p:nvCxnSpPr>
        <p:spPr bwMode="auto">
          <a:xfrm>
            <a:off x="7715250" y="3357563"/>
            <a:ext cx="357188" cy="117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9008" name="Line 29"/>
          <p:cNvSpPr>
            <a:spLocks noChangeShapeType="1"/>
          </p:cNvSpPr>
          <p:nvPr/>
        </p:nvSpPr>
        <p:spPr bwMode="auto">
          <a:xfrm>
            <a:off x="8213725" y="3016250"/>
            <a:ext cx="1588" cy="2349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09" name="Text Box 226"/>
          <p:cNvSpPr txBox="1">
            <a:spLocks noChangeArrowheads="1"/>
          </p:cNvSpPr>
          <p:nvPr/>
        </p:nvSpPr>
        <p:spPr bwMode="auto">
          <a:xfrm>
            <a:off x="8286750" y="2489200"/>
            <a:ext cx="549275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zh-CN" altLang="en-US" b="1"/>
              <a:t>家庭用户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92632"/>
      </p:ext>
    </p:extLst>
  </p:cSld>
  <p:clrMapOvr>
    <a:masterClrMapping/>
  </p:clrMapOvr>
  <p:transition advTm="432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28600" y="762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395288" y="1028513"/>
            <a:ext cx="8397875" cy="513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不同视角看计算机网络，出现了不同网络命名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  <a:spcAft>
                <a:spcPct val="50000"/>
              </a:spcAft>
            </a:pPr>
            <a:r>
              <a:rPr lang="en-US" altLang="zh-CN" b="1" dirty="0" smtClean="0">
                <a:solidFill>
                  <a:srgbClr val="FF0000"/>
                </a:solidFill>
              </a:rPr>
              <a:t>★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根据网络覆盖范围分类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  </a:t>
            </a:r>
            <a:r>
              <a:rPr lang="zh-CN" altLang="en-US" b="1" i="1" u="sng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广域网</a:t>
            </a:r>
            <a:r>
              <a:rPr lang="en-US" altLang="zh-CN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(Wide Area Network--WAN)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局域网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(Local Area Network--LAN)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城域网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(Metropolitan Area Network--MAN)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个人区域网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Personal Area Network—PAN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多处理器系统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Multi-Processor System—MPS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园区网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(Campus Network/Enterprise Network)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不同覆盖范围的网络采用了不同的技术，应用的普及导致范围的淡化，目前习惯用技术来分析网络类型。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8604250" y="44450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15</a:t>
            </a:r>
            <a:endParaRPr lang="en-US" altLang="zh-CN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468313" y="12700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 flipV="1">
            <a:off x="1835150" y="3428404"/>
            <a:ext cx="5976938" cy="1728788"/>
          </a:xfrm>
          <a:prstGeom prst="wedgeRoundRectCallout">
            <a:avLst>
              <a:gd name="adj1" fmla="val -43759"/>
              <a:gd name="adj2" fmla="val 81676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/>
          <a:p>
            <a:r>
              <a:rPr lang="zh-CN" altLang="en-US" b="1" dirty="0"/>
              <a:t>覆盖范围通常在几十到几千公里，有时也称远程网，公用设施，长距离传输用户数据，目前为光纤链路为主，具有较大的通信容量。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6014"/>
      </p:ext>
    </p:extLst>
  </p:cSld>
  <p:clrMapOvr>
    <a:masterClrMapping/>
  </p:clrMapOvr>
  <p:transition advTm="359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2"/>
          <p:cNvGrpSpPr>
            <a:grpSpLocks/>
          </p:cNvGrpSpPr>
          <p:nvPr/>
        </p:nvGrpSpPr>
        <p:grpSpPr bwMode="auto">
          <a:xfrm>
            <a:off x="463550" y="698500"/>
            <a:ext cx="8374063" cy="5626100"/>
            <a:chOff x="292" y="100"/>
            <a:chExt cx="5275" cy="3544"/>
          </a:xfrm>
        </p:grpSpPr>
        <p:grpSp>
          <p:nvGrpSpPr>
            <p:cNvPr id="39942" name="Group 3"/>
            <p:cNvGrpSpPr>
              <a:grpSpLocks/>
            </p:cNvGrpSpPr>
            <p:nvPr/>
          </p:nvGrpSpPr>
          <p:grpSpPr bwMode="auto">
            <a:xfrm>
              <a:off x="3494" y="648"/>
              <a:ext cx="475" cy="172"/>
              <a:chOff x="3494" y="648"/>
              <a:chExt cx="475" cy="172"/>
            </a:xfrm>
          </p:grpSpPr>
          <p:grpSp>
            <p:nvGrpSpPr>
              <p:cNvPr id="40253" name="Group 4"/>
              <p:cNvGrpSpPr>
                <a:grpSpLocks/>
              </p:cNvGrpSpPr>
              <p:nvPr/>
            </p:nvGrpSpPr>
            <p:grpSpPr bwMode="auto">
              <a:xfrm>
                <a:off x="3502" y="659"/>
                <a:ext cx="467" cy="161"/>
                <a:chOff x="3502" y="659"/>
                <a:chExt cx="467" cy="161"/>
              </a:xfrm>
            </p:grpSpPr>
            <p:sp>
              <p:nvSpPr>
                <p:cNvPr id="40264" name="Rectangle 5"/>
                <p:cNvSpPr>
                  <a:spLocks noChangeArrowheads="1"/>
                </p:cNvSpPr>
                <p:nvPr/>
              </p:nvSpPr>
              <p:spPr bwMode="auto">
                <a:xfrm>
                  <a:off x="3502" y="712"/>
                  <a:ext cx="467" cy="52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65" name="Oval 6"/>
                <p:cNvSpPr>
                  <a:spLocks noChangeArrowheads="1"/>
                </p:cNvSpPr>
                <p:nvPr/>
              </p:nvSpPr>
              <p:spPr bwMode="auto">
                <a:xfrm>
                  <a:off x="3512" y="717"/>
                  <a:ext cx="457" cy="103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66" name="Oval 7"/>
                <p:cNvSpPr>
                  <a:spLocks noChangeArrowheads="1"/>
                </p:cNvSpPr>
                <p:nvPr/>
              </p:nvSpPr>
              <p:spPr bwMode="auto">
                <a:xfrm>
                  <a:off x="3512" y="659"/>
                  <a:ext cx="457" cy="102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0254" name="Rectangle 8"/>
              <p:cNvSpPr>
                <a:spLocks noChangeArrowheads="1"/>
              </p:cNvSpPr>
              <p:nvPr/>
            </p:nvSpPr>
            <p:spPr bwMode="auto">
              <a:xfrm>
                <a:off x="3494" y="703"/>
                <a:ext cx="468" cy="52"/>
              </a:xfrm>
              <a:prstGeom prst="rect">
                <a:avLst/>
              </a:prstGeom>
              <a:solidFill>
                <a:srgbClr val="004E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255" name="Oval 9"/>
              <p:cNvSpPr>
                <a:spLocks noChangeArrowheads="1"/>
              </p:cNvSpPr>
              <p:nvPr/>
            </p:nvSpPr>
            <p:spPr bwMode="auto">
              <a:xfrm>
                <a:off x="3502" y="706"/>
                <a:ext cx="460" cy="102"/>
              </a:xfrm>
              <a:prstGeom prst="ellipse">
                <a:avLst/>
              </a:prstGeom>
              <a:solidFill>
                <a:srgbClr val="004EFF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256" name="Oval 10"/>
              <p:cNvSpPr>
                <a:spLocks noChangeArrowheads="1"/>
              </p:cNvSpPr>
              <p:nvPr/>
            </p:nvSpPr>
            <p:spPr bwMode="auto">
              <a:xfrm>
                <a:off x="3509" y="648"/>
                <a:ext cx="460" cy="102"/>
              </a:xfrm>
              <a:prstGeom prst="ellipse">
                <a:avLst/>
              </a:prstGeom>
              <a:solidFill>
                <a:srgbClr val="5589FF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0257" name="Group 11"/>
              <p:cNvGrpSpPr>
                <a:grpSpLocks/>
              </p:cNvGrpSpPr>
              <p:nvPr/>
            </p:nvGrpSpPr>
            <p:grpSpPr bwMode="auto">
              <a:xfrm>
                <a:off x="3583" y="664"/>
                <a:ext cx="292" cy="76"/>
                <a:chOff x="3583" y="664"/>
                <a:chExt cx="292" cy="76"/>
              </a:xfrm>
            </p:grpSpPr>
            <p:grpSp>
              <p:nvGrpSpPr>
                <p:cNvPr id="40258" name="Group 12"/>
                <p:cNvGrpSpPr>
                  <a:grpSpLocks/>
                </p:cNvGrpSpPr>
                <p:nvPr/>
              </p:nvGrpSpPr>
              <p:grpSpPr bwMode="auto">
                <a:xfrm>
                  <a:off x="3583" y="664"/>
                  <a:ext cx="292" cy="76"/>
                  <a:chOff x="3583" y="664"/>
                  <a:chExt cx="292" cy="76"/>
                </a:xfrm>
              </p:grpSpPr>
              <p:sp>
                <p:nvSpPr>
                  <p:cNvPr id="40262" name="Freeform 13"/>
                  <p:cNvSpPr>
                    <a:spLocks/>
                  </p:cNvSpPr>
                  <p:nvPr/>
                </p:nvSpPr>
                <p:spPr bwMode="auto">
                  <a:xfrm>
                    <a:off x="3583" y="664"/>
                    <a:ext cx="133" cy="26"/>
                  </a:xfrm>
                  <a:custGeom>
                    <a:avLst/>
                    <a:gdLst>
                      <a:gd name="T0" fmla="*/ 0 w 133"/>
                      <a:gd name="T1" fmla="*/ 4 h 26"/>
                      <a:gd name="T2" fmla="*/ 33 w 133"/>
                      <a:gd name="T3" fmla="*/ 0 h 26"/>
                      <a:gd name="T4" fmla="*/ 99 w 133"/>
                      <a:gd name="T5" fmla="*/ 13 h 26"/>
                      <a:gd name="T6" fmla="*/ 132 w 133"/>
                      <a:gd name="T7" fmla="*/ 8 h 26"/>
                      <a:gd name="T8" fmla="*/ 124 w 133"/>
                      <a:gd name="T9" fmla="*/ 25 h 26"/>
                      <a:gd name="T10" fmla="*/ 33 w 133"/>
                      <a:gd name="T11" fmla="*/ 25 h 26"/>
                      <a:gd name="T12" fmla="*/ 74 w 133"/>
                      <a:gd name="T13" fmla="*/ 17 h 26"/>
                      <a:gd name="T14" fmla="*/ 0 w 133"/>
                      <a:gd name="T15" fmla="*/ 4 h 2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3"/>
                      <a:gd name="T25" fmla="*/ 0 h 26"/>
                      <a:gd name="T26" fmla="*/ 133 w 133"/>
                      <a:gd name="T27" fmla="*/ 26 h 2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3" h="26">
                        <a:moveTo>
                          <a:pt x="0" y="4"/>
                        </a:moveTo>
                        <a:lnTo>
                          <a:pt x="33" y="0"/>
                        </a:lnTo>
                        <a:lnTo>
                          <a:pt x="99" y="13"/>
                        </a:lnTo>
                        <a:lnTo>
                          <a:pt x="132" y="8"/>
                        </a:lnTo>
                        <a:lnTo>
                          <a:pt x="124" y="25"/>
                        </a:lnTo>
                        <a:lnTo>
                          <a:pt x="33" y="25"/>
                        </a:lnTo>
                        <a:lnTo>
                          <a:pt x="74" y="17"/>
                        </a:lnTo>
                        <a:lnTo>
                          <a:pt x="0" y="4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63" name="Freeform 14"/>
                  <p:cNvSpPr>
                    <a:spLocks/>
                  </p:cNvSpPr>
                  <p:nvPr/>
                </p:nvSpPr>
                <p:spPr bwMode="auto">
                  <a:xfrm>
                    <a:off x="3740" y="712"/>
                    <a:ext cx="135" cy="28"/>
                  </a:xfrm>
                  <a:custGeom>
                    <a:avLst/>
                    <a:gdLst>
                      <a:gd name="T0" fmla="*/ 134 w 135"/>
                      <a:gd name="T1" fmla="*/ 23 h 28"/>
                      <a:gd name="T2" fmla="*/ 101 w 135"/>
                      <a:gd name="T3" fmla="*/ 27 h 28"/>
                      <a:gd name="T4" fmla="*/ 34 w 135"/>
                      <a:gd name="T5" fmla="*/ 14 h 28"/>
                      <a:gd name="T6" fmla="*/ 0 w 135"/>
                      <a:gd name="T7" fmla="*/ 23 h 28"/>
                      <a:gd name="T8" fmla="*/ 8 w 135"/>
                      <a:gd name="T9" fmla="*/ 0 h 28"/>
                      <a:gd name="T10" fmla="*/ 101 w 135"/>
                      <a:gd name="T11" fmla="*/ 0 h 28"/>
                      <a:gd name="T12" fmla="*/ 67 w 135"/>
                      <a:gd name="T13" fmla="*/ 9 h 28"/>
                      <a:gd name="T14" fmla="*/ 134 w 135"/>
                      <a:gd name="T15" fmla="*/ 23 h 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5"/>
                      <a:gd name="T25" fmla="*/ 0 h 28"/>
                      <a:gd name="T26" fmla="*/ 135 w 135"/>
                      <a:gd name="T27" fmla="*/ 28 h 2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5" h="28">
                        <a:moveTo>
                          <a:pt x="134" y="23"/>
                        </a:moveTo>
                        <a:lnTo>
                          <a:pt x="101" y="27"/>
                        </a:lnTo>
                        <a:lnTo>
                          <a:pt x="34" y="14"/>
                        </a:lnTo>
                        <a:lnTo>
                          <a:pt x="0" y="23"/>
                        </a:lnTo>
                        <a:lnTo>
                          <a:pt x="8" y="0"/>
                        </a:lnTo>
                        <a:lnTo>
                          <a:pt x="101" y="0"/>
                        </a:lnTo>
                        <a:lnTo>
                          <a:pt x="67" y="9"/>
                        </a:lnTo>
                        <a:lnTo>
                          <a:pt x="134" y="23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259" name="Group 15"/>
                <p:cNvGrpSpPr>
                  <a:grpSpLocks/>
                </p:cNvGrpSpPr>
                <p:nvPr/>
              </p:nvGrpSpPr>
              <p:grpSpPr bwMode="auto">
                <a:xfrm>
                  <a:off x="3599" y="664"/>
                  <a:ext cx="267" cy="76"/>
                  <a:chOff x="3599" y="664"/>
                  <a:chExt cx="267" cy="76"/>
                </a:xfrm>
              </p:grpSpPr>
              <p:sp>
                <p:nvSpPr>
                  <p:cNvPr id="40260" name="Freeform 16"/>
                  <p:cNvSpPr>
                    <a:spLocks/>
                  </p:cNvSpPr>
                  <p:nvPr/>
                </p:nvSpPr>
                <p:spPr bwMode="auto">
                  <a:xfrm>
                    <a:off x="3733" y="664"/>
                    <a:ext cx="133" cy="26"/>
                  </a:xfrm>
                  <a:custGeom>
                    <a:avLst/>
                    <a:gdLst>
                      <a:gd name="T0" fmla="*/ 0 w 133"/>
                      <a:gd name="T1" fmla="*/ 17 h 26"/>
                      <a:gd name="T2" fmla="*/ 33 w 133"/>
                      <a:gd name="T3" fmla="*/ 25 h 26"/>
                      <a:gd name="T4" fmla="*/ 99 w 133"/>
                      <a:gd name="T5" fmla="*/ 8 h 26"/>
                      <a:gd name="T6" fmla="*/ 132 w 133"/>
                      <a:gd name="T7" fmla="*/ 13 h 26"/>
                      <a:gd name="T8" fmla="*/ 116 w 133"/>
                      <a:gd name="T9" fmla="*/ 0 h 26"/>
                      <a:gd name="T10" fmla="*/ 33 w 133"/>
                      <a:gd name="T11" fmla="*/ 0 h 26"/>
                      <a:gd name="T12" fmla="*/ 74 w 133"/>
                      <a:gd name="T13" fmla="*/ 4 h 26"/>
                      <a:gd name="T14" fmla="*/ 0 w 133"/>
                      <a:gd name="T15" fmla="*/ 17 h 2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3"/>
                      <a:gd name="T25" fmla="*/ 0 h 26"/>
                      <a:gd name="T26" fmla="*/ 133 w 133"/>
                      <a:gd name="T27" fmla="*/ 26 h 2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3" h="26">
                        <a:moveTo>
                          <a:pt x="0" y="17"/>
                        </a:moveTo>
                        <a:lnTo>
                          <a:pt x="33" y="25"/>
                        </a:lnTo>
                        <a:lnTo>
                          <a:pt x="99" y="8"/>
                        </a:lnTo>
                        <a:lnTo>
                          <a:pt x="132" y="13"/>
                        </a:lnTo>
                        <a:lnTo>
                          <a:pt x="116" y="0"/>
                        </a:lnTo>
                        <a:lnTo>
                          <a:pt x="33" y="0"/>
                        </a:lnTo>
                        <a:lnTo>
                          <a:pt x="74" y="4"/>
                        </a:lnTo>
                        <a:lnTo>
                          <a:pt x="0" y="1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61" name="Freeform 17"/>
                  <p:cNvSpPr>
                    <a:spLocks/>
                  </p:cNvSpPr>
                  <p:nvPr/>
                </p:nvSpPr>
                <p:spPr bwMode="auto">
                  <a:xfrm>
                    <a:off x="3599" y="706"/>
                    <a:ext cx="126" cy="34"/>
                  </a:xfrm>
                  <a:custGeom>
                    <a:avLst/>
                    <a:gdLst>
                      <a:gd name="T0" fmla="*/ 125 w 126"/>
                      <a:gd name="T1" fmla="*/ 5 h 34"/>
                      <a:gd name="T2" fmla="*/ 92 w 126"/>
                      <a:gd name="T3" fmla="*/ 0 h 34"/>
                      <a:gd name="T4" fmla="*/ 25 w 126"/>
                      <a:gd name="T5" fmla="*/ 19 h 34"/>
                      <a:gd name="T6" fmla="*/ 0 w 126"/>
                      <a:gd name="T7" fmla="*/ 14 h 34"/>
                      <a:gd name="T8" fmla="*/ 8 w 126"/>
                      <a:gd name="T9" fmla="*/ 33 h 34"/>
                      <a:gd name="T10" fmla="*/ 92 w 126"/>
                      <a:gd name="T11" fmla="*/ 33 h 34"/>
                      <a:gd name="T12" fmla="*/ 50 w 126"/>
                      <a:gd name="T13" fmla="*/ 28 h 34"/>
                      <a:gd name="T14" fmla="*/ 125 w 126"/>
                      <a:gd name="T15" fmla="*/ 5 h 3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6"/>
                      <a:gd name="T25" fmla="*/ 0 h 34"/>
                      <a:gd name="T26" fmla="*/ 126 w 126"/>
                      <a:gd name="T27" fmla="*/ 34 h 3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6" h="34">
                        <a:moveTo>
                          <a:pt x="125" y="5"/>
                        </a:moveTo>
                        <a:lnTo>
                          <a:pt x="92" y="0"/>
                        </a:lnTo>
                        <a:lnTo>
                          <a:pt x="25" y="19"/>
                        </a:lnTo>
                        <a:lnTo>
                          <a:pt x="0" y="14"/>
                        </a:lnTo>
                        <a:lnTo>
                          <a:pt x="8" y="33"/>
                        </a:lnTo>
                        <a:lnTo>
                          <a:pt x="92" y="33"/>
                        </a:lnTo>
                        <a:lnTo>
                          <a:pt x="50" y="28"/>
                        </a:lnTo>
                        <a:lnTo>
                          <a:pt x="125" y="5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9943" name="Group 18"/>
            <p:cNvGrpSpPr>
              <a:grpSpLocks/>
            </p:cNvGrpSpPr>
            <p:nvPr/>
          </p:nvGrpSpPr>
          <p:grpSpPr bwMode="auto">
            <a:xfrm>
              <a:off x="4479" y="570"/>
              <a:ext cx="498" cy="191"/>
              <a:chOff x="4479" y="570"/>
              <a:chExt cx="498" cy="191"/>
            </a:xfrm>
          </p:grpSpPr>
          <p:grpSp>
            <p:nvGrpSpPr>
              <p:cNvPr id="40231" name="Group 19"/>
              <p:cNvGrpSpPr>
                <a:grpSpLocks/>
              </p:cNvGrpSpPr>
              <p:nvPr/>
            </p:nvGrpSpPr>
            <p:grpSpPr bwMode="auto">
              <a:xfrm>
                <a:off x="4479" y="570"/>
                <a:ext cx="422" cy="173"/>
                <a:chOff x="4479" y="570"/>
                <a:chExt cx="422" cy="173"/>
              </a:xfrm>
            </p:grpSpPr>
            <p:grpSp>
              <p:nvGrpSpPr>
                <p:cNvPr id="40233" name="Group 20"/>
                <p:cNvGrpSpPr>
                  <a:grpSpLocks/>
                </p:cNvGrpSpPr>
                <p:nvPr/>
              </p:nvGrpSpPr>
              <p:grpSpPr bwMode="auto">
                <a:xfrm>
                  <a:off x="4484" y="579"/>
                  <a:ext cx="417" cy="164"/>
                  <a:chOff x="4484" y="579"/>
                  <a:chExt cx="417" cy="164"/>
                </a:xfrm>
              </p:grpSpPr>
              <p:sp>
                <p:nvSpPr>
                  <p:cNvPr id="40244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4630" y="579"/>
                    <a:ext cx="179" cy="6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45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4531" y="594"/>
                    <a:ext cx="128" cy="66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46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484" y="638"/>
                    <a:ext cx="87" cy="5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47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4514" y="666"/>
                    <a:ext cx="134" cy="5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48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4617" y="674"/>
                    <a:ext cx="203" cy="6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49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4750" y="598"/>
                    <a:ext cx="129" cy="46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50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4774" y="634"/>
                    <a:ext cx="127" cy="5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51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4763" y="644"/>
                    <a:ext cx="122" cy="8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52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617"/>
                    <a:ext cx="266" cy="8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234" name="Group 30"/>
                <p:cNvGrpSpPr>
                  <a:grpSpLocks/>
                </p:cNvGrpSpPr>
                <p:nvPr/>
              </p:nvGrpSpPr>
              <p:grpSpPr bwMode="auto">
                <a:xfrm>
                  <a:off x="4479" y="570"/>
                  <a:ext cx="410" cy="170"/>
                  <a:chOff x="4479" y="570"/>
                  <a:chExt cx="410" cy="170"/>
                </a:xfrm>
              </p:grpSpPr>
              <p:sp>
                <p:nvSpPr>
                  <p:cNvPr id="40235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4624" y="570"/>
                    <a:ext cx="174" cy="68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36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525" y="590"/>
                    <a:ext cx="127" cy="6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37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4479" y="634"/>
                    <a:ext cx="86" cy="51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38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4509" y="660"/>
                    <a:ext cx="133" cy="56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39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4606" y="669"/>
                    <a:ext cx="209" cy="71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40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4745" y="590"/>
                    <a:ext cx="126" cy="51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41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763" y="631"/>
                    <a:ext cx="126" cy="49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42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4750" y="641"/>
                    <a:ext cx="129" cy="8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43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610"/>
                    <a:ext cx="266" cy="86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0232" name="Rectangle 40"/>
              <p:cNvSpPr>
                <a:spLocks noChangeArrowheads="1"/>
              </p:cNvSpPr>
              <p:nvPr/>
            </p:nvSpPr>
            <p:spPr bwMode="auto">
              <a:xfrm>
                <a:off x="4527" y="571"/>
                <a:ext cx="450" cy="19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zh-CN" altLang="en-US" sz="1400" b="1">
                    <a:latin typeface="楷体" pitchFamily="18" charset="-122"/>
                    <a:ea typeface="楷体" pitchFamily="18" charset="-122"/>
                  </a:rPr>
                  <a:t>电话网</a:t>
                </a:r>
              </a:p>
            </p:txBody>
          </p:sp>
        </p:grpSp>
        <p:grpSp>
          <p:nvGrpSpPr>
            <p:cNvPr id="39944" name="Group 41"/>
            <p:cNvGrpSpPr>
              <a:grpSpLocks/>
            </p:cNvGrpSpPr>
            <p:nvPr/>
          </p:nvGrpSpPr>
          <p:grpSpPr bwMode="auto">
            <a:xfrm>
              <a:off x="1796" y="601"/>
              <a:ext cx="1056" cy="182"/>
              <a:chOff x="1796" y="601"/>
              <a:chExt cx="1056" cy="182"/>
            </a:xfrm>
          </p:grpSpPr>
          <p:sp>
            <p:nvSpPr>
              <p:cNvPr id="40212" name="AutoShape 42"/>
              <p:cNvSpPr>
                <a:spLocks noChangeArrowheads="1"/>
              </p:cNvSpPr>
              <p:nvPr/>
            </p:nvSpPr>
            <p:spPr bwMode="auto">
              <a:xfrm>
                <a:off x="1796" y="601"/>
                <a:ext cx="1056" cy="182"/>
              </a:xfrm>
              <a:prstGeom prst="cube">
                <a:avLst>
                  <a:gd name="adj" fmla="val 2499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0213" name="Group 43"/>
              <p:cNvGrpSpPr>
                <a:grpSpLocks/>
              </p:cNvGrpSpPr>
              <p:nvPr/>
            </p:nvGrpSpPr>
            <p:grpSpPr bwMode="auto">
              <a:xfrm>
                <a:off x="2049" y="682"/>
                <a:ext cx="634" cy="61"/>
                <a:chOff x="2049" y="682"/>
                <a:chExt cx="634" cy="61"/>
              </a:xfrm>
            </p:grpSpPr>
            <p:sp>
              <p:nvSpPr>
                <p:cNvPr id="40215" name="Rectangle 44"/>
                <p:cNvSpPr>
                  <a:spLocks noChangeArrowheads="1"/>
                </p:cNvSpPr>
                <p:nvPr/>
              </p:nvSpPr>
              <p:spPr bwMode="auto">
                <a:xfrm>
                  <a:off x="2130" y="682"/>
                  <a:ext cx="52" cy="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1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15" y="682"/>
                  <a:ext cx="48" cy="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17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1" y="682"/>
                  <a:ext cx="45" cy="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18" name="Rectangle 47"/>
                <p:cNvSpPr>
                  <a:spLocks noChangeArrowheads="1"/>
                </p:cNvSpPr>
                <p:nvPr/>
              </p:nvSpPr>
              <p:spPr bwMode="auto">
                <a:xfrm>
                  <a:off x="2383" y="682"/>
                  <a:ext cx="49" cy="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19" name="Rectangle 48"/>
                <p:cNvSpPr>
                  <a:spLocks noChangeArrowheads="1"/>
                </p:cNvSpPr>
                <p:nvPr/>
              </p:nvSpPr>
              <p:spPr bwMode="auto">
                <a:xfrm>
                  <a:off x="2467" y="682"/>
                  <a:ext cx="49" cy="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20" name="Rectangle 49"/>
                <p:cNvSpPr>
                  <a:spLocks noChangeArrowheads="1"/>
                </p:cNvSpPr>
                <p:nvPr/>
              </p:nvSpPr>
              <p:spPr bwMode="auto">
                <a:xfrm>
                  <a:off x="2552" y="682"/>
                  <a:ext cx="48" cy="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21" name="Rectangle 50"/>
                <p:cNvSpPr>
                  <a:spLocks noChangeArrowheads="1"/>
                </p:cNvSpPr>
                <p:nvPr/>
              </p:nvSpPr>
              <p:spPr bwMode="auto">
                <a:xfrm>
                  <a:off x="2636" y="682"/>
                  <a:ext cx="47" cy="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22" name="Rectangle 51"/>
                <p:cNvSpPr>
                  <a:spLocks noChangeArrowheads="1"/>
                </p:cNvSpPr>
                <p:nvPr/>
              </p:nvSpPr>
              <p:spPr bwMode="auto">
                <a:xfrm>
                  <a:off x="2049" y="682"/>
                  <a:ext cx="47" cy="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23" name="Oval 52"/>
                <p:cNvSpPr>
                  <a:spLocks noChangeArrowheads="1"/>
                </p:cNvSpPr>
                <p:nvPr/>
              </p:nvSpPr>
              <p:spPr bwMode="auto">
                <a:xfrm>
                  <a:off x="2049" y="742"/>
                  <a:ext cx="47" cy="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24" name="Oval 53"/>
                <p:cNvSpPr>
                  <a:spLocks noChangeArrowheads="1"/>
                </p:cNvSpPr>
                <p:nvPr/>
              </p:nvSpPr>
              <p:spPr bwMode="auto">
                <a:xfrm>
                  <a:off x="2130" y="742"/>
                  <a:ext cx="52" cy="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25" name="Oval 54"/>
                <p:cNvSpPr>
                  <a:spLocks noChangeArrowheads="1"/>
                </p:cNvSpPr>
                <p:nvPr/>
              </p:nvSpPr>
              <p:spPr bwMode="auto">
                <a:xfrm>
                  <a:off x="2215" y="742"/>
                  <a:ext cx="48" cy="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26" name="Oval 55"/>
                <p:cNvSpPr>
                  <a:spLocks noChangeArrowheads="1"/>
                </p:cNvSpPr>
                <p:nvPr/>
              </p:nvSpPr>
              <p:spPr bwMode="auto">
                <a:xfrm>
                  <a:off x="2301" y="742"/>
                  <a:ext cx="45" cy="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27" name="Oval 56"/>
                <p:cNvSpPr>
                  <a:spLocks noChangeArrowheads="1"/>
                </p:cNvSpPr>
                <p:nvPr/>
              </p:nvSpPr>
              <p:spPr bwMode="auto">
                <a:xfrm>
                  <a:off x="2383" y="742"/>
                  <a:ext cx="49" cy="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28" name="Oval 57"/>
                <p:cNvSpPr>
                  <a:spLocks noChangeArrowheads="1"/>
                </p:cNvSpPr>
                <p:nvPr/>
              </p:nvSpPr>
              <p:spPr bwMode="auto">
                <a:xfrm>
                  <a:off x="2467" y="742"/>
                  <a:ext cx="49" cy="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29" name="Oval 58"/>
                <p:cNvSpPr>
                  <a:spLocks noChangeArrowheads="1"/>
                </p:cNvSpPr>
                <p:nvPr/>
              </p:nvSpPr>
              <p:spPr bwMode="auto">
                <a:xfrm>
                  <a:off x="2552" y="742"/>
                  <a:ext cx="48" cy="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230" name="Oval 59"/>
                <p:cNvSpPr>
                  <a:spLocks noChangeArrowheads="1"/>
                </p:cNvSpPr>
                <p:nvPr/>
              </p:nvSpPr>
              <p:spPr bwMode="auto">
                <a:xfrm>
                  <a:off x="2636" y="742"/>
                  <a:ext cx="47" cy="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0214" name="AutoShape 60"/>
              <p:cNvSpPr>
                <a:spLocks noChangeArrowheads="1"/>
              </p:cNvSpPr>
              <p:nvPr/>
            </p:nvSpPr>
            <p:spPr bwMode="auto">
              <a:xfrm>
                <a:off x="1880" y="696"/>
                <a:ext cx="132" cy="7"/>
              </a:xfrm>
              <a:prstGeom prst="roundRect">
                <a:avLst>
                  <a:gd name="adj" fmla="val 1249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9945" name="Picture 61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79" y="240"/>
              <a:ext cx="135" cy="3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grpSp>
          <p:nvGrpSpPr>
            <p:cNvPr id="39946" name="Group 62"/>
            <p:cNvGrpSpPr>
              <a:grpSpLocks/>
            </p:cNvGrpSpPr>
            <p:nvPr/>
          </p:nvGrpSpPr>
          <p:grpSpPr bwMode="auto">
            <a:xfrm>
              <a:off x="4511" y="2016"/>
              <a:ext cx="1056" cy="377"/>
              <a:chOff x="4511" y="2016"/>
              <a:chExt cx="1056" cy="377"/>
            </a:xfrm>
          </p:grpSpPr>
          <p:grpSp>
            <p:nvGrpSpPr>
              <p:cNvPr id="40190" name="Group 63"/>
              <p:cNvGrpSpPr>
                <a:grpSpLocks/>
              </p:cNvGrpSpPr>
              <p:nvPr/>
            </p:nvGrpSpPr>
            <p:grpSpPr bwMode="auto">
              <a:xfrm>
                <a:off x="4511" y="2016"/>
                <a:ext cx="897" cy="331"/>
                <a:chOff x="4511" y="2016"/>
                <a:chExt cx="897" cy="331"/>
              </a:xfrm>
            </p:grpSpPr>
            <p:grpSp>
              <p:nvGrpSpPr>
                <p:cNvPr id="40192" name="Group 64"/>
                <p:cNvGrpSpPr>
                  <a:grpSpLocks/>
                </p:cNvGrpSpPr>
                <p:nvPr/>
              </p:nvGrpSpPr>
              <p:grpSpPr bwMode="auto">
                <a:xfrm>
                  <a:off x="4523" y="2032"/>
                  <a:ext cx="885" cy="315"/>
                  <a:chOff x="4523" y="2032"/>
                  <a:chExt cx="885" cy="315"/>
                </a:xfrm>
              </p:grpSpPr>
              <p:sp>
                <p:nvSpPr>
                  <p:cNvPr id="40203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4830" y="2032"/>
                    <a:ext cx="383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04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4622" y="2062"/>
                    <a:ext cx="271" cy="12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05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4523" y="2143"/>
                    <a:ext cx="185" cy="9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06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4586" y="2197"/>
                    <a:ext cx="283" cy="11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07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2212"/>
                    <a:ext cx="430" cy="13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08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5089" y="2069"/>
                    <a:ext cx="271" cy="9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09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5138" y="2136"/>
                    <a:ext cx="270" cy="9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10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5114" y="2159"/>
                    <a:ext cx="258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11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4684" y="2106"/>
                    <a:ext cx="566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193" name="Group 74"/>
                <p:cNvGrpSpPr>
                  <a:grpSpLocks/>
                </p:cNvGrpSpPr>
                <p:nvPr/>
              </p:nvGrpSpPr>
              <p:grpSpPr bwMode="auto">
                <a:xfrm>
                  <a:off x="4511" y="2016"/>
                  <a:ext cx="872" cy="323"/>
                  <a:chOff x="4511" y="2016"/>
                  <a:chExt cx="872" cy="323"/>
                </a:xfrm>
              </p:grpSpPr>
              <p:sp>
                <p:nvSpPr>
                  <p:cNvPr id="40194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4820" y="2016"/>
                    <a:ext cx="368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95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4610" y="2054"/>
                    <a:ext cx="268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96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4511" y="2136"/>
                    <a:ext cx="185" cy="98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97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4574" y="2189"/>
                    <a:ext cx="281" cy="10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98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4783" y="2203"/>
                    <a:ext cx="441" cy="136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99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5077" y="2054"/>
                    <a:ext cx="269" cy="9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00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5114" y="2129"/>
                    <a:ext cx="269" cy="99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01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5089" y="2151"/>
                    <a:ext cx="271" cy="16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02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4671" y="2093"/>
                    <a:ext cx="565" cy="164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0191" name="Rectangle 84"/>
              <p:cNvSpPr>
                <a:spLocks noChangeArrowheads="1"/>
              </p:cNvSpPr>
              <p:nvPr/>
            </p:nvSpPr>
            <p:spPr bwMode="auto">
              <a:xfrm>
                <a:off x="4670" y="2069"/>
                <a:ext cx="897" cy="3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zh-CN" altLang="en-US" sz="1400" b="1" dirty="0"/>
                  <a:t>国内各信息网络</a:t>
                </a:r>
              </a:p>
              <a:p>
                <a:pPr eaLnBrk="0" hangingPunct="0"/>
                <a:r>
                  <a:rPr lang="zh-CN" altLang="en-US" sz="1400" b="1" dirty="0"/>
                  <a:t>    </a:t>
                </a:r>
                <a:r>
                  <a:rPr lang="en-US" altLang="zh-CN" sz="1400" b="1" dirty="0"/>
                  <a:t>INTERNET</a:t>
                </a:r>
              </a:p>
            </p:txBody>
          </p:sp>
        </p:grpSp>
        <p:pic>
          <p:nvPicPr>
            <p:cNvPr id="39947" name="Picture 8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37" y="240"/>
              <a:ext cx="135" cy="3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39948" name="Picture 86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95" y="240"/>
              <a:ext cx="135" cy="3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39949" name="Picture 87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3" y="240"/>
              <a:ext cx="135" cy="3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39950" name="Line 88"/>
            <p:cNvSpPr>
              <a:spLocks noChangeShapeType="1"/>
            </p:cNvSpPr>
            <p:nvPr/>
          </p:nvSpPr>
          <p:spPr bwMode="auto">
            <a:xfrm>
              <a:off x="2642" y="508"/>
              <a:ext cx="0" cy="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1" name="Line 89"/>
            <p:cNvSpPr>
              <a:spLocks noChangeShapeType="1"/>
            </p:cNvSpPr>
            <p:nvPr/>
          </p:nvSpPr>
          <p:spPr bwMode="auto">
            <a:xfrm>
              <a:off x="2500" y="508"/>
              <a:ext cx="0" cy="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2" name="Line 90"/>
            <p:cNvSpPr>
              <a:spLocks noChangeShapeType="1"/>
            </p:cNvSpPr>
            <p:nvPr/>
          </p:nvSpPr>
          <p:spPr bwMode="auto">
            <a:xfrm>
              <a:off x="2358" y="508"/>
              <a:ext cx="0" cy="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3" name="Line 91"/>
            <p:cNvSpPr>
              <a:spLocks noChangeShapeType="1"/>
            </p:cNvSpPr>
            <p:nvPr/>
          </p:nvSpPr>
          <p:spPr bwMode="auto">
            <a:xfrm>
              <a:off x="2217" y="508"/>
              <a:ext cx="0" cy="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954" name="Group 92"/>
            <p:cNvGrpSpPr>
              <a:grpSpLocks/>
            </p:cNvGrpSpPr>
            <p:nvPr/>
          </p:nvGrpSpPr>
          <p:grpSpPr bwMode="auto">
            <a:xfrm>
              <a:off x="2784" y="960"/>
              <a:ext cx="1056" cy="180"/>
              <a:chOff x="2788" y="979"/>
              <a:chExt cx="1056" cy="180"/>
            </a:xfrm>
          </p:grpSpPr>
          <p:sp>
            <p:nvSpPr>
              <p:cNvPr id="40171" name="AutoShape 93"/>
              <p:cNvSpPr>
                <a:spLocks noChangeArrowheads="1"/>
              </p:cNvSpPr>
              <p:nvPr/>
            </p:nvSpPr>
            <p:spPr bwMode="auto">
              <a:xfrm>
                <a:off x="2788" y="979"/>
                <a:ext cx="1056" cy="180"/>
              </a:xfrm>
              <a:prstGeom prst="cube">
                <a:avLst>
                  <a:gd name="adj" fmla="val 2499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0172" name="Group 94"/>
              <p:cNvGrpSpPr>
                <a:grpSpLocks/>
              </p:cNvGrpSpPr>
              <p:nvPr/>
            </p:nvGrpSpPr>
            <p:grpSpPr bwMode="auto">
              <a:xfrm>
                <a:off x="3041" y="1060"/>
                <a:ext cx="635" cy="60"/>
                <a:chOff x="3041" y="1060"/>
                <a:chExt cx="635" cy="60"/>
              </a:xfrm>
            </p:grpSpPr>
            <p:sp>
              <p:nvSpPr>
                <p:cNvPr id="40174" name="Rectangle 95"/>
                <p:cNvSpPr>
                  <a:spLocks noChangeArrowheads="1"/>
                </p:cNvSpPr>
                <p:nvPr/>
              </p:nvSpPr>
              <p:spPr bwMode="auto">
                <a:xfrm>
                  <a:off x="3124" y="1060"/>
                  <a:ext cx="51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75" name="Rectangle 96"/>
                <p:cNvSpPr>
                  <a:spLocks noChangeArrowheads="1"/>
                </p:cNvSpPr>
                <p:nvPr/>
              </p:nvSpPr>
              <p:spPr bwMode="auto">
                <a:xfrm>
                  <a:off x="3208" y="1060"/>
                  <a:ext cx="49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76" name="Rectangle 97"/>
                <p:cNvSpPr>
                  <a:spLocks noChangeArrowheads="1"/>
                </p:cNvSpPr>
                <p:nvPr/>
              </p:nvSpPr>
              <p:spPr bwMode="auto">
                <a:xfrm>
                  <a:off x="3294" y="1060"/>
                  <a:ext cx="45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77" name="Rectangle 98"/>
                <p:cNvSpPr>
                  <a:spLocks noChangeArrowheads="1"/>
                </p:cNvSpPr>
                <p:nvPr/>
              </p:nvSpPr>
              <p:spPr bwMode="auto">
                <a:xfrm>
                  <a:off x="3377" y="1060"/>
                  <a:ext cx="48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78" name="Rectangle 99"/>
                <p:cNvSpPr>
                  <a:spLocks noChangeArrowheads="1"/>
                </p:cNvSpPr>
                <p:nvPr/>
              </p:nvSpPr>
              <p:spPr bwMode="auto">
                <a:xfrm>
                  <a:off x="3461" y="1060"/>
                  <a:ext cx="49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79" name="Rectangle 100"/>
                <p:cNvSpPr>
                  <a:spLocks noChangeArrowheads="1"/>
                </p:cNvSpPr>
                <p:nvPr/>
              </p:nvSpPr>
              <p:spPr bwMode="auto">
                <a:xfrm>
                  <a:off x="3545" y="1060"/>
                  <a:ext cx="49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80" name="Rectangle 101"/>
                <p:cNvSpPr>
                  <a:spLocks noChangeArrowheads="1"/>
                </p:cNvSpPr>
                <p:nvPr/>
              </p:nvSpPr>
              <p:spPr bwMode="auto">
                <a:xfrm>
                  <a:off x="3630" y="1060"/>
                  <a:ext cx="46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81" name="Rectangle 102"/>
                <p:cNvSpPr>
                  <a:spLocks noChangeArrowheads="1"/>
                </p:cNvSpPr>
                <p:nvPr/>
              </p:nvSpPr>
              <p:spPr bwMode="auto">
                <a:xfrm>
                  <a:off x="3041" y="1060"/>
                  <a:ext cx="49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82" name="Oval 103"/>
                <p:cNvSpPr>
                  <a:spLocks noChangeArrowheads="1"/>
                </p:cNvSpPr>
                <p:nvPr/>
              </p:nvSpPr>
              <p:spPr bwMode="auto">
                <a:xfrm>
                  <a:off x="3041" y="1118"/>
                  <a:ext cx="49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83" name="Oval 104"/>
                <p:cNvSpPr>
                  <a:spLocks noChangeArrowheads="1"/>
                </p:cNvSpPr>
                <p:nvPr/>
              </p:nvSpPr>
              <p:spPr bwMode="auto">
                <a:xfrm>
                  <a:off x="3124" y="1118"/>
                  <a:ext cx="51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84" name="Oval 105"/>
                <p:cNvSpPr>
                  <a:spLocks noChangeArrowheads="1"/>
                </p:cNvSpPr>
                <p:nvPr/>
              </p:nvSpPr>
              <p:spPr bwMode="auto">
                <a:xfrm>
                  <a:off x="3208" y="1118"/>
                  <a:ext cx="49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85" name="Oval 106"/>
                <p:cNvSpPr>
                  <a:spLocks noChangeArrowheads="1"/>
                </p:cNvSpPr>
                <p:nvPr/>
              </p:nvSpPr>
              <p:spPr bwMode="auto">
                <a:xfrm>
                  <a:off x="3294" y="1118"/>
                  <a:ext cx="45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86" name="Oval 107"/>
                <p:cNvSpPr>
                  <a:spLocks noChangeArrowheads="1"/>
                </p:cNvSpPr>
                <p:nvPr/>
              </p:nvSpPr>
              <p:spPr bwMode="auto">
                <a:xfrm>
                  <a:off x="3377" y="1118"/>
                  <a:ext cx="48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87" name="Oval 108"/>
                <p:cNvSpPr>
                  <a:spLocks noChangeArrowheads="1"/>
                </p:cNvSpPr>
                <p:nvPr/>
              </p:nvSpPr>
              <p:spPr bwMode="auto">
                <a:xfrm>
                  <a:off x="3461" y="1118"/>
                  <a:ext cx="49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88" name="Oval 109"/>
                <p:cNvSpPr>
                  <a:spLocks noChangeArrowheads="1"/>
                </p:cNvSpPr>
                <p:nvPr/>
              </p:nvSpPr>
              <p:spPr bwMode="auto">
                <a:xfrm>
                  <a:off x="3545" y="1118"/>
                  <a:ext cx="49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89" name="Oval 110"/>
                <p:cNvSpPr>
                  <a:spLocks noChangeArrowheads="1"/>
                </p:cNvSpPr>
                <p:nvPr/>
              </p:nvSpPr>
              <p:spPr bwMode="auto">
                <a:xfrm>
                  <a:off x="3630" y="1118"/>
                  <a:ext cx="46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0173" name="AutoShape 111"/>
              <p:cNvSpPr>
                <a:spLocks noChangeArrowheads="1"/>
              </p:cNvSpPr>
              <p:nvPr/>
            </p:nvSpPr>
            <p:spPr bwMode="auto">
              <a:xfrm>
                <a:off x="2873" y="1073"/>
                <a:ext cx="132" cy="9"/>
              </a:xfrm>
              <a:prstGeom prst="roundRect">
                <a:avLst>
                  <a:gd name="adj" fmla="val 1249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9955" name="Group 112"/>
            <p:cNvGrpSpPr>
              <a:grpSpLocks/>
            </p:cNvGrpSpPr>
            <p:nvPr/>
          </p:nvGrpSpPr>
          <p:grpSpPr bwMode="auto">
            <a:xfrm>
              <a:off x="944" y="979"/>
              <a:ext cx="1056" cy="180"/>
              <a:chOff x="944" y="979"/>
              <a:chExt cx="1056" cy="180"/>
            </a:xfrm>
          </p:grpSpPr>
          <p:sp>
            <p:nvSpPr>
              <p:cNvPr id="40152" name="AutoShape 113"/>
              <p:cNvSpPr>
                <a:spLocks noChangeArrowheads="1"/>
              </p:cNvSpPr>
              <p:nvPr/>
            </p:nvSpPr>
            <p:spPr bwMode="auto">
              <a:xfrm>
                <a:off x="944" y="979"/>
                <a:ext cx="1056" cy="180"/>
              </a:xfrm>
              <a:prstGeom prst="cube">
                <a:avLst>
                  <a:gd name="adj" fmla="val 2499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0153" name="Group 114"/>
              <p:cNvGrpSpPr>
                <a:grpSpLocks/>
              </p:cNvGrpSpPr>
              <p:nvPr/>
            </p:nvGrpSpPr>
            <p:grpSpPr bwMode="auto">
              <a:xfrm>
                <a:off x="1197" y="1060"/>
                <a:ext cx="635" cy="60"/>
                <a:chOff x="1197" y="1060"/>
                <a:chExt cx="635" cy="60"/>
              </a:xfrm>
            </p:grpSpPr>
            <p:sp>
              <p:nvSpPr>
                <p:cNvPr id="40155" name="Rectangle 115"/>
                <p:cNvSpPr>
                  <a:spLocks noChangeArrowheads="1"/>
                </p:cNvSpPr>
                <p:nvPr/>
              </p:nvSpPr>
              <p:spPr bwMode="auto">
                <a:xfrm>
                  <a:off x="1280" y="1060"/>
                  <a:ext cx="51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56" name="Rectangle 116"/>
                <p:cNvSpPr>
                  <a:spLocks noChangeArrowheads="1"/>
                </p:cNvSpPr>
                <p:nvPr/>
              </p:nvSpPr>
              <p:spPr bwMode="auto">
                <a:xfrm>
                  <a:off x="1364" y="1060"/>
                  <a:ext cx="48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57" name="Rectangle 117"/>
                <p:cNvSpPr>
                  <a:spLocks noChangeArrowheads="1"/>
                </p:cNvSpPr>
                <p:nvPr/>
              </p:nvSpPr>
              <p:spPr bwMode="auto">
                <a:xfrm>
                  <a:off x="1450" y="1060"/>
                  <a:ext cx="45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58" name="Rectangle 118"/>
                <p:cNvSpPr>
                  <a:spLocks noChangeArrowheads="1"/>
                </p:cNvSpPr>
                <p:nvPr/>
              </p:nvSpPr>
              <p:spPr bwMode="auto">
                <a:xfrm>
                  <a:off x="1533" y="1060"/>
                  <a:ext cx="47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59" name="Rectangle 119"/>
                <p:cNvSpPr>
                  <a:spLocks noChangeArrowheads="1"/>
                </p:cNvSpPr>
                <p:nvPr/>
              </p:nvSpPr>
              <p:spPr bwMode="auto">
                <a:xfrm>
                  <a:off x="1617" y="1060"/>
                  <a:ext cx="47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60" name="Rectangle 120"/>
                <p:cNvSpPr>
                  <a:spLocks noChangeArrowheads="1"/>
                </p:cNvSpPr>
                <p:nvPr/>
              </p:nvSpPr>
              <p:spPr bwMode="auto">
                <a:xfrm>
                  <a:off x="1701" y="1060"/>
                  <a:ext cx="48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61" name="Rectangle 121"/>
                <p:cNvSpPr>
                  <a:spLocks noChangeArrowheads="1"/>
                </p:cNvSpPr>
                <p:nvPr/>
              </p:nvSpPr>
              <p:spPr bwMode="auto">
                <a:xfrm>
                  <a:off x="1785" y="1060"/>
                  <a:ext cx="47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62" name="Rectangle 122"/>
                <p:cNvSpPr>
                  <a:spLocks noChangeArrowheads="1"/>
                </p:cNvSpPr>
                <p:nvPr/>
              </p:nvSpPr>
              <p:spPr bwMode="auto">
                <a:xfrm>
                  <a:off x="1197" y="1060"/>
                  <a:ext cx="48" cy="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63" name="Oval 123"/>
                <p:cNvSpPr>
                  <a:spLocks noChangeArrowheads="1"/>
                </p:cNvSpPr>
                <p:nvPr/>
              </p:nvSpPr>
              <p:spPr bwMode="auto">
                <a:xfrm>
                  <a:off x="1197" y="1118"/>
                  <a:ext cx="48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64" name="Oval 124"/>
                <p:cNvSpPr>
                  <a:spLocks noChangeArrowheads="1"/>
                </p:cNvSpPr>
                <p:nvPr/>
              </p:nvSpPr>
              <p:spPr bwMode="auto">
                <a:xfrm>
                  <a:off x="1280" y="1118"/>
                  <a:ext cx="51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65" name="Oval 125"/>
                <p:cNvSpPr>
                  <a:spLocks noChangeArrowheads="1"/>
                </p:cNvSpPr>
                <p:nvPr/>
              </p:nvSpPr>
              <p:spPr bwMode="auto">
                <a:xfrm>
                  <a:off x="1364" y="1118"/>
                  <a:ext cx="48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66" name="Oval 126"/>
                <p:cNvSpPr>
                  <a:spLocks noChangeArrowheads="1"/>
                </p:cNvSpPr>
                <p:nvPr/>
              </p:nvSpPr>
              <p:spPr bwMode="auto">
                <a:xfrm>
                  <a:off x="1450" y="1118"/>
                  <a:ext cx="45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67" name="Oval 127"/>
                <p:cNvSpPr>
                  <a:spLocks noChangeArrowheads="1"/>
                </p:cNvSpPr>
                <p:nvPr/>
              </p:nvSpPr>
              <p:spPr bwMode="auto">
                <a:xfrm>
                  <a:off x="1533" y="1118"/>
                  <a:ext cx="47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68" name="Oval 128"/>
                <p:cNvSpPr>
                  <a:spLocks noChangeArrowheads="1"/>
                </p:cNvSpPr>
                <p:nvPr/>
              </p:nvSpPr>
              <p:spPr bwMode="auto">
                <a:xfrm>
                  <a:off x="1617" y="1118"/>
                  <a:ext cx="47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69" name="Oval 129"/>
                <p:cNvSpPr>
                  <a:spLocks noChangeArrowheads="1"/>
                </p:cNvSpPr>
                <p:nvPr/>
              </p:nvSpPr>
              <p:spPr bwMode="auto">
                <a:xfrm>
                  <a:off x="1701" y="1118"/>
                  <a:ext cx="48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170" name="Oval 130"/>
                <p:cNvSpPr>
                  <a:spLocks noChangeArrowheads="1"/>
                </p:cNvSpPr>
                <p:nvPr/>
              </p:nvSpPr>
              <p:spPr bwMode="auto">
                <a:xfrm>
                  <a:off x="1785" y="1118"/>
                  <a:ext cx="47" cy="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0154" name="AutoShape 131"/>
              <p:cNvSpPr>
                <a:spLocks noChangeArrowheads="1"/>
              </p:cNvSpPr>
              <p:nvPr/>
            </p:nvSpPr>
            <p:spPr bwMode="auto">
              <a:xfrm>
                <a:off x="1028" y="1073"/>
                <a:ext cx="133" cy="9"/>
              </a:xfrm>
              <a:prstGeom prst="roundRect">
                <a:avLst>
                  <a:gd name="adj" fmla="val 1249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9956" name="Line 132"/>
            <p:cNvSpPr>
              <a:spLocks noChangeShapeType="1"/>
            </p:cNvSpPr>
            <p:nvPr/>
          </p:nvSpPr>
          <p:spPr bwMode="auto">
            <a:xfrm flipH="1">
              <a:off x="1646" y="791"/>
              <a:ext cx="292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7" name="Line 133"/>
            <p:cNvSpPr>
              <a:spLocks noChangeShapeType="1"/>
            </p:cNvSpPr>
            <p:nvPr/>
          </p:nvSpPr>
          <p:spPr bwMode="auto">
            <a:xfrm>
              <a:off x="2646" y="791"/>
              <a:ext cx="418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8" name="Line 134"/>
            <p:cNvSpPr>
              <a:spLocks noChangeShapeType="1"/>
            </p:cNvSpPr>
            <p:nvPr/>
          </p:nvSpPr>
          <p:spPr bwMode="auto">
            <a:xfrm flipH="1">
              <a:off x="2852" y="1167"/>
              <a:ext cx="220" cy="3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9" name="Line 135"/>
            <p:cNvSpPr>
              <a:spLocks noChangeShapeType="1"/>
            </p:cNvSpPr>
            <p:nvPr/>
          </p:nvSpPr>
          <p:spPr bwMode="auto">
            <a:xfrm>
              <a:off x="3640" y="1167"/>
              <a:ext cx="204" cy="3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0" name="Line 136"/>
            <p:cNvSpPr>
              <a:spLocks noChangeShapeType="1"/>
            </p:cNvSpPr>
            <p:nvPr/>
          </p:nvSpPr>
          <p:spPr bwMode="auto">
            <a:xfrm flipH="1">
              <a:off x="3064" y="1167"/>
              <a:ext cx="150" cy="3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1" name="Line 137"/>
            <p:cNvSpPr>
              <a:spLocks noChangeShapeType="1"/>
            </p:cNvSpPr>
            <p:nvPr/>
          </p:nvSpPr>
          <p:spPr bwMode="auto">
            <a:xfrm>
              <a:off x="3498" y="1167"/>
              <a:ext cx="134" cy="3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2" name="Line 138"/>
            <p:cNvSpPr>
              <a:spLocks noChangeShapeType="1"/>
            </p:cNvSpPr>
            <p:nvPr/>
          </p:nvSpPr>
          <p:spPr bwMode="auto">
            <a:xfrm flipH="1">
              <a:off x="3206" y="1167"/>
              <a:ext cx="80" cy="3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3" name="Line 139"/>
            <p:cNvSpPr>
              <a:spLocks noChangeShapeType="1"/>
            </p:cNvSpPr>
            <p:nvPr/>
          </p:nvSpPr>
          <p:spPr bwMode="auto">
            <a:xfrm>
              <a:off x="3426" y="1167"/>
              <a:ext cx="64" cy="3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4" name="Line 140"/>
            <p:cNvSpPr>
              <a:spLocks noChangeShapeType="1"/>
            </p:cNvSpPr>
            <p:nvPr/>
          </p:nvSpPr>
          <p:spPr bwMode="auto">
            <a:xfrm>
              <a:off x="3286" y="1448"/>
              <a:ext cx="1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39965" name="Picture 141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52" y="1539"/>
              <a:ext cx="174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9966" name="Picture 142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4" y="1539"/>
              <a:ext cx="176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9967" name="Picture 143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78" y="1539"/>
              <a:ext cx="174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9968" name="Picture 1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90" y="1539"/>
              <a:ext cx="174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9969" name="Picture 145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04" y="1539"/>
              <a:ext cx="174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9970" name="Picture 146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6" y="1539"/>
              <a:ext cx="174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39971" name="Line 147"/>
            <p:cNvSpPr>
              <a:spLocks noChangeShapeType="1"/>
            </p:cNvSpPr>
            <p:nvPr/>
          </p:nvSpPr>
          <p:spPr bwMode="auto">
            <a:xfrm>
              <a:off x="3924" y="1636"/>
              <a:ext cx="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2" name="Line 148"/>
            <p:cNvSpPr>
              <a:spLocks noChangeShapeType="1"/>
            </p:cNvSpPr>
            <p:nvPr/>
          </p:nvSpPr>
          <p:spPr bwMode="auto">
            <a:xfrm>
              <a:off x="4062" y="1640"/>
              <a:ext cx="0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3" name="AutoShape 149"/>
            <p:cNvSpPr>
              <a:spLocks noChangeArrowheads="1"/>
            </p:cNvSpPr>
            <p:nvPr/>
          </p:nvSpPr>
          <p:spPr bwMode="auto">
            <a:xfrm>
              <a:off x="4066" y="1828"/>
              <a:ext cx="276" cy="87"/>
            </a:xfrm>
            <a:prstGeom prst="octagon">
              <a:avLst>
                <a:gd name="adj" fmla="val 29282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4" name="Line 150"/>
            <p:cNvSpPr>
              <a:spLocks noChangeShapeType="1"/>
            </p:cNvSpPr>
            <p:nvPr/>
          </p:nvSpPr>
          <p:spPr bwMode="auto">
            <a:xfrm>
              <a:off x="2926" y="1073"/>
              <a:ext cx="0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5" name="Line 151"/>
            <p:cNvSpPr>
              <a:spLocks noChangeShapeType="1"/>
            </p:cNvSpPr>
            <p:nvPr/>
          </p:nvSpPr>
          <p:spPr bwMode="auto">
            <a:xfrm flipH="1">
              <a:off x="2638" y="1257"/>
              <a:ext cx="2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6" name="Line 152"/>
            <p:cNvSpPr>
              <a:spLocks noChangeShapeType="1"/>
            </p:cNvSpPr>
            <p:nvPr/>
          </p:nvSpPr>
          <p:spPr bwMode="auto">
            <a:xfrm>
              <a:off x="2642" y="1261"/>
              <a:ext cx="0" cy="9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7" name="Line 153"/>
            <p:cNvSpPr>
              <a:spLocks noChangeShapeType="1"/>
            </p:cNvSpPr>
            <p:nvPr/>
          </p:nvSpPr>
          <p:spPr bwMode="auto">
            <a:xfrm>
              <a:off x="2646" y="2201"/>
              <a:ext cx="3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8" name="Line 154"/>
            <p:cNvSpPr>
              <a:spLocks noChangeShapeType="1"/>
            </p:cNvSpPr>
            <p:nvPr/>
          </p:nvSpPr>
          <p:spPr bwMode="auto">
            <a:xfrm>
              <a:off x="2998" y="2205"/>
              <a:ext cx="0" cy="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979" name="Group 155"/>
            <p:cNvGrpSpPr>
              <a:grpSpLocks/>
            </p:cNvGrpSpPr>
            <p:nvPr/>
          </p:nvGrpSpPr>
          <p:grpSpPr bwMode="auto">
            <a:xfrm>
              <a:off x="2610" y="2394"/>
              <a:ext cx="1806" cy="918"/>
              <a:chOff x="2610" y="2394"/>
              <a:chExt cx="1806" cy="918"/>
            </a:xfrm>
          </p:grpSpPr>
          <p:grpSp>
            <p:nvGrpSpPr>
              <p:cNvPr id="40118" name="Group 156"/>
              <p:cNvGrpSpPr>
                <a:grpSpLocks/>
              </p:cNvGrpSpPr>
              <p:nvPr/>
            </p:nvGrpSpPr>
            <p:grpSpPr bwMode="auto">
              <a:xfrm>
                <a:off x="2860" y="2394"/>
                <a:ext cx="1056" cy="181"/>
                <a:chOff x="2860" y="2394"/>
                <a:chExt cx="1056" cy="181"/>
              </a:xfrm>
            </p:grpSpPr>
            <p:sp>
              <p:nvSpPr>
                <p:cNvPr id="40133" name="AutoShape 157"/>
                <p:cNvSpPr>
                  <a:spLocks noChangeArrowheads="1"/>
                </p:cNvSpPr>
                <p:nvPr/>
              </p:nvSpPr>
              <p:spPr bwMode="auto">
                <a:xfrm>
                  <a:off x="2860" y="2394"/>
                  <a:ext cx="1056" cy="181"/>
                </a:xfrm>
                <a:prstGeom prst="cube">
                  <a:avLst>
                    <a:gd name="adj" fmla="val 24995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0134" name="Group 158"/>
                <p:cNvGrpSpPr>
                  <a:grpSpLocks/>
                </p:cNvGrpSpPr>
                <p:nvPr/>
              </p:nvGrpSpPr>
              <p:grpSpPr bwMode="auto">
                <a:xfrm>
                  <a:off x="3113" y="2474"/>
                  <a:ext cx="634" cy="62"/>
                  <a:chOff x="3113" y="2474"/>
                  <a:chExt cx="634" cy="62"/>
                </a:xfrm>
              </p:grpSpPr>
              <p:sp>
                <p:nvSpPr>
                  <p:cNvPr id="40136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3194" y="2474"/>
                    <a:ext cx="52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37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474"/>
                    <a:ext cx="48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38" name="Rectangle 161"/>
                  <p:cNvSpPr>
                    <a:spLocks noChangeArrowheads="1"/>
                  </p:cNvSpPr>
                  <p:nvPr/>
                </p:nvSpPr>
                <p:spPr bwMode="auto">
                  <a:xfrm>
                    <a:off x="3365" y="2474"/>
                    <a:ext cx="45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39" name="Rectangle 162"/>
                  <p:cNvSpPr>
                    <a:spLocks noChangeArrowheads="1"/>
                  </p:cNvSpPr>
                  <p:nvPr/>
                </p:nvSpPr>
                <p:spPr bwMode="auto">
                  <a:xfrm>
                    <a:off x="3447" y="2474"/>
                    <a:ext cx="49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40" name="Rectangle 163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2474"/>
                    <a:ext cx="49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41" name="Rectangle 164"/>
                  <p:cNvSpPr>
                    <a:spLocks noChangeArrowheads="1"/>
                  </p:cNvSpPr>
                  <p:nvPr/>
                </p:nvSpPr>
                <p:spPr bwMode="auto">
                  <a:xfrm>
                    <a:off x="3616" y="2474"/>
                    <a:ext cx="48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42" name="Rectangle 165"/>
                  <p:cNvSpPr>
                    <a:spLocks noChangeArrowheads="1"/>
                  </p:cNvSpPr>
                  <p:nvPr/>
                </p:nvSpPr>
                <p:spPr bwMode="auto">
                  <a:xfrm>
                    <a:off x="3700" y="2474"/>
                    <a:ext cx="47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43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3113" y="2474"/>
                    <a:ext cx="47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44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3113" y="2533"/>
                    <a:ext cx="47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45" name="Oval 168"/>
                  <p:cNvSpPr>
                    <a:spLocks noChangeArrowheads="1"/>
                  </p:cNvSpPr>
                  <p:nvPr/>
                </p:nvSpPr>
                <p:spPr bwMode="auto">
                  <a:xfrm>
                    <a:off x="3194" y="2533"/>
                    <a:ext cx="52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46" name="Oval 169"/>
                  <p:cNvSpPr>
                    <a:spLocks noChangeArrowheads="1"/>
                  </p:cNvSpPr>
                  <p:nvPr/>
                </p:nvSpPr>
                <p:spPr bwMode="auto">
                  <a:xfrm>
                    <a:off x="3279" y="2533"/>
                    <a:ext cx="48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47" name="Oval 170"/>
                  <p:cNvSpPr>
                    <a:spLocks noChangeArrowheads="1"/>
                  </p:cNvSpPr>
                  <p:nvPr/>
                </p:nvSpPr>
                <p:spPr bwMode="auto">
                  <a:xfrm>
                    <a:off x="3365" y="2533"/>
                    <a:ext cx="45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48" name="Oval 171"/>
                  <p:cNvSpPr>
                    <a:spLocks noChangeArrowheads="1"/>
                  </p:cNvSpPr>
                  <p:nvPr/>
                </p:nvSpPr>
                <p:spPr bwMode="auto">
                  <a:xfrm>
                    <a:off x="3447" y="2533"/>
                    <a:ext cx="49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49" name="Oval 172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2533"/>
                    <a:ext cx="49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50" name="Oval 173"/>
                  <p:cNvSpPr>
                    <a:spLocks noChangeArrowheads="1"/>
                  </p:cNvSpPr>
                  <p:nvPr/>
                </p:nvSpPr>
                <p:spPr bwMode="auto">
                  <a:xfrm>
                    <a:off x="3616" y="2533"/>
                    <a:ext cx="48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51" name="Oval 174"/>
                  <p:cNvSpPr>
                    <a:spLocks noChangeArrowheads="1"/>
                  </p:cNvSpPr>
                  <p:nvPr/>
                </p:nvSpPr>
                <p:spPr bwMode="auto">
                  <a:xfrm>
                    <a:off x="3700" y="2533"/>
                    <a:ext cx="47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0135" name="AutoShape 175"/>
                <p:cNvSpPr>
                  <a:spLocks noChangeArrowheads="1"/>
                </p:cNvSpPr>
                <p:nvPr/>
              </p:nvSpPr>
              <p:spPr bwMode="auto">
                <a:xfrm>
                  <a:off x="2944" y="2488"/>
                  <a:ext cx="132" cy="8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0119" name="Line 176"/>
              <p:cNvSpPr>
                <a:spLocks noChangeShapeType="1"/>
              </p:cNvSpPr>
              <p:nvPr/>
            </p:nvSpPr>
            <p:spPr bwMode="auto">
              <a:xfrm>
                <a:off x="3710" y="2488"/>
                <a:ext cx="632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120" name="Line 177"/>
              <p:cNvSpPr>
                <a:spLocks noChangeShapeType="1"/>
              </p:cNvSpPr>
              <p:nvPr/>
            </p:nvSpPr>
            <p:spPr bwMode="auto">
              <a:xfrm>
                <a:off x="3640" y="2488"/>
                <a:ext cx="418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121" name="Line 178"/>
              <p:cNvSpPr>
                <a:spLocks noChangeShapeType="1"/>
              </p:cNvSpPr>
              <p:nvPr/>
            </p:nvSpPr>
            <p:spPr bwMode="auto">
              <a:xfrm>
                <a:off x="3568" y="2488"/>
                <a:ext cx="206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122" name="Line 179"/>
              <p:cNvSpPr>
                <a:spLocks noChangeShapeType="1"/>
              </p:cNvSpPr>
              <p:nvPr/>
            </p:nvSpPr>
            <p:spPr bwMode="auto">
              <a:xfrm>
                <a:off x="3494" y="2488"/>
                <a:ext cx="0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123" name="Line 180"/>
              <p:cNvSpPr>
                <a:spLocks noChangeShapeType="1"/>
              </p:cNvSpPr>
              <p:nvPr/>
            </p:nvSpPr>
            <p:spPr bwMode="auto">
              <a:xfrm flipH="1">
                <a:off x="3206" y="2488"/>
                <a:ext cx="220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124" name="Line 181"/>
              <p:cNvSpPr>
                <a:spLocks noChangeShapeType="1"/>
              </p:cNvSpPr>
              <p:nvPr/>
            </p:nvSpPr>
            <p:spPr bwMode="auto">
              <a:xfrm flipH="1">
                <a:off x="2994" y="2488"/>
                <a:ext cx="292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125" name="Line 182"/>
              <p:cNvSpPr>
                <a:spLocks noChangeShapeType="1"/>
              </p:cNvSpPr>
              <p:nvPr/>
            </p:nvSpPr>
            <p:spPr bwMode="auto">
              <a:xfrm flipH="1">
                <a:off x="2710" y="2488"/>
                <a:ext cx="434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40126" name="Picture 183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242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127" name="Picture 184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958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128" name="Picture 185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674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129" name="Picture 186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90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130" name="Picture 187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106" y="3048"/>
                <a:ext cx="176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131" name="Picture 188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94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132" name="Picture 189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10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sp>
          <p:nvSpPr>
            <p:cNvPr id="39980" name="Line 190"/>
            <p:cNvSpPr>
              <a:spLocks noChangeShapeType="1"/>
            </p:cNvSpPr>
            <p:nvPr/>
          </p:nvSpPr>
          <p:spPr bwMode="auto">
            <a:xfrm>
              <a:off x="1796" y="1073"/>
              <a:ext cx="417" cy="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1" name="Line 191"/>
            <p:cNvSpPr>
              <a:spLocks noChangeShapeType="1"/>
            </p:cNvSpPr>
            <p:nvPr/>
          </p:nvSpPr>
          <p:spPr bwMode="auto">
            <a:xfrm>
              <a:off x="1724" y="1073"/>
              <a:ext cx="276" cy="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2" name="Line 192"/>
            <p:cNvSpPr>
              <a:spLocks noChangeShapeType="1"/>
            </p:cNvSpPr>
            <p:nvPr/>
          </p:nvSpPr>
          <p:spPr bwMode="auto">
            <a:xfrm>
              <a:off x="1654" y="1073"/>
              <a:ext cx="134" cy="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3" name="Line 193"/>
            <p:cNvSpPr>
              <a:spLocks noChangeShapeType="1"/>
            </p:cNvSpPr>
            <p:nvPr/>
          </p:nvSpPr>
          <p:spPr bwMode="auto">
            <a:xfrm>
              <a:off x="1578" y="1073"/>
              <a:ext cx="0" cy="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4" name="Line 194"/>
            <p:cNvSpPr>
              <a:spLocks noChangeShapeType="1"/>
            </p:cNvSpPr>
            <p:nvPr/>
          </p:nvSpPr>
          <p:spPr bwMode="auto">
            <a:xfrm flipH="1">
              <a:off x="1362" y="1073"/>
              <a:ext cx="150" cy="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5" name="Line 195"/>
            <p:cNvSpPr>
              <a:spLocks noChangeShapeType="1"/>
            </p:cNvSpPr>
            <p:nvPr/>
          </p:nvSpPr>
          <p:spPr bwMode="auto">
            <a:xfrm flipH="1">
              <a:off x="1149" y="1073"/>
              <a:ext cx="221" cy="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6" name="Line 196"/>
            <p:cNvSpPr>
              <a:spLocks noChangeShapeType="1"/>
            </p:cNvSpPr>
            <p:nvPr/>
          </p:nvSpPr>
          <p:spPr bwMode="auto">
            <a:xfrm flipH="1">
              <a:off x="936" y="1073"/>
              <a:ext cx="292" cy="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39987" name="Picture 197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36" y="1539"/>
              <a:ext cx="174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9988" name="Picture 198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24" y="1539"/>
              <a:ext cx="174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9989" name="Picture 199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88" y="1539"/>
              <a:ext cx="174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9990" name="Picture 200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76" y="1539"/>
              <a:ext cx="174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9991" name="Picture 201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62" y="1539"/>
              <a:ext cx="174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9992" name="Picture 202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50" y="1539"/>
              <a:ext cx="174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9993" name="Picture 203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6" y="1539"/>
              <a:ext cx="176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39994" name="Line 204"/>
            <p:cNvSpPr>
              <a:spLocks noChangeShapeType="1"/>
            </p:cNvSpPr>
            <p:nvPr/>
          </p:nvSpPr>
          <p:spPr bwMode="auto">
            <a:xfrm>
              <a:off x="1060" y="1073"/>
              <a:ext cx="0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5" name="Line 205"/>
            <p:cNvSpPr>
              <a:spLocks noChangeShapeType="1"/>
            </p:cNvSpPr>
            <p:nvPr/>
          </p:nvSpPr>
          <p:spPr bwMode="auto">
            <a:xfrm flipH="1">
              <a:off x="716" y="1248"/>
              <a:ext cx="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6" name="Line 206"/>
            <p:cNvSpPr>
              <a:spLocks noChangeShapeType="1"/>
            </p:cNvSpPr>
            <p:nvPr/>
          </p:nvSpPr>
          <p:spPr bwMode="auto">
            <a:xfrm>
              <a:off x="728" y="1261"/>
              <a:ext cx="0" cy="9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7" name="Line 207"/>
            <p:cNvSpPr>
              <a:spLocks noChangeShapeType="1"/>
            </p:cNvSpPr>
            <p:nvPr/>
          </p:nvSpPr>
          <p:spPr bwMode="auto">
            <a:xfrm flipV="1">
              <a:off x="3652" y="812"/>
              <a:ext cx="184" cy="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8" name="Line 208"/>
            <p:cNvSpPr>
              <a:spLocks noChangeShapeType="1"/>
            </p:cNvSpPr>
            <p:nvPr/>
          </p:nvSpPr>
          <p:spPr bwMode="auto">
            <a:xfrm flipV="1">
              <a:off x="3940" y="668"/>
              <a:ext cx="232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9" name="Line 209"/>
            <p:cNvSpPr>
              <a:spLocks noChangeShapeType="1"/>
            </p:cNvSpPr>
            <p:nvPr/>
          </p:nvSpPr>
          <p:spPr bwMode="auto">
            <a:xfrm flipH="1">
              <a:off x="4124" y="676"/>
              <a:ext cx="56" cy="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00" name="Line 210"/>
            <p:cNvSpPr>
              <a:spLocks noChangeShapeType="1"/>
            </p:cNvSpPr>
            <p:nvPr/>
          </p:nvSpPr>
          <p:spPr bwMode="auto">
            <a:xfrm flipV="1">
              <a:off x="4132" y="668"/>
              <a:ext cx="328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01" name="Line 211"/>
            <p:cNvSpPr>
              <a:spLocks noChangeShapeType="1"/>
            </p:cNvSpPr>
            <p:nvPr/>
          </p:nvSpPr>
          <p:spPr bwMode="auto">
            <a:xfrm>
              <a:off x="3892" y="772"/>
              <a:ext cx="376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02" name="Line 212"/>
            <p:cNvSpPr>
              <a:spLocks noChangeShapeType="1"/>
            </p:cNvSpPr>
            <p:nvPr/>
          </p:nvSpPr>
          <p:spPr bwMode="auto">
            <a:xfrm flipH="1">
              <a:off x="4172" y="1008"/>
              <a:ext cx="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03" name="Line 213"/>
            <p:cNvSpPr>
              <a:spLocks noChangeShapeType="1"/>
            </p:cNvSpPr>
            <p:nvPr/>
          </p:nvSpPr>
          <p:spPr bwMode="auto">
            <a:xfrm>
              <a:off x="4180" y="1012"/>
              <a:ext cx="424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04" name="Line 214"/>
            <p:cNvSpPr>
              <a:spLocks noChangeShapeType="1"/>
            </p:cNvSpPr>
            <p:nvPr/>
          </p:nvSpPr>
          <p:spPr bwMode="auto">
            <a:xfrm>
              <a:off x="4896" y="1684"/>
              <a:ext cx="0" cy="3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05" name="Line 215"/>
            <p:cNvSpPr>
              <a:spLocks noChangeShapeType="1"/>
            </p:cNvSpPr>
            <p:nvPr/>
          </p:nvSpPr>
          <p:spPr bwMode="auto">
            <a:xfrm>
              <a:off x="4800" y="1540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06" name="Line 216"/>
            <p:cNvSpPr>
              <a:spLocks noChangeShapeType="1"/>
            </p:cNvSpPr>
            <p:nvPr/>
          </p:nvSpPr>
          <p:spPr bwMode="auto">
            <a:xfrm flipV="1">
              <a:off x="4804" y="1676"/>
              <a:ext cx="88" cy="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07" name="Rectangle 217"/>
            <p:cNvSpPr>
              <a:spLocks noChangeArrowheads="1"/>
            </p:cNvSpPr>
            <p:nvPr/>
          </p:nvSpPr>
          <p:spPr bwMode="auto">
            <a:xfrm>
              <a:off x="2727" y="188"/>
              <a:ext cx="848" cy="3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400" b="1"/>
                <a:t>数据库服务器</a:t>
              </a:r>
            </a:p>
            <a:p>
              <a:pPr eaLnBrk="0" hangingPunct="0"/>
              <a:r>
                <a:rPr lang="en-US" altLang="zh-CN" sz="1400" b="1"/>
                <a:t>WEB</a:t>
              </a:r>
              <a:r>
                <a:rPr lang="zh-CN" altLang="en-US" sz="1400" b="1"/>
                <a:t>服务器 等</a:t>
              </a:r>
            </a:p>
          </p:txBody>
        </p:sp>
        <p:sp>
          <p:nvSpPr>
            <p:cNvPr id="40008" name="Rectangle 218"/>
            <p:cNvSpPr>
              <a:spLocks noChangeArrowheads="1"/>
            </p:cNvSpPr>
            <p:nvPr/>
          </p:nvSpPr>
          <p:spPr bwMode="auto">
            <a:xfrm>
              <a:off x="1287" y="476"/>
              <a:ext cx="7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400" b="1"/>
                <a:t>1000M</a:t>
              </a:r>
              <a:r>
                <a:rPr lang="zh-CN" altLang="en-US" sz="1400" b="1"/>
                <a:t>交换器</a:t>
              </a:r>
            </a:p>
          </p:txBody>
        </p:sp>
        <p:sp>
          <p:nvSpPr>
            <p:cNvPr id="40009" name="Rectangle 219"/>
            <p:cNvSpPr>
              <a:spLocks noChangeArrowheads="1"/>
            </p:cNvSpPr>
            <p:nvPr/>
          </p:nvSpPr>
          <p:spPr bwMode="auto">
            <a:xfrm>
              <a:off x="1047" y="860"/>
              <a:ext cx="989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400" b="1"/>
                <a:t>100/1000M</a:t>
              </a:r>
              <a:r>
                <a:rPr lang="zh-CN" altLang="en-US" sz="1400" b="1"/>
                <a:t>交换器</a:t>
              </a:r>
            </a:p>
          </p:txBody>
        </p:sp>
        <p:sp>
          <p:nvSpPr>
            <p:cNvPr id="40010" name="Rectangle 220"/>
            <p:cNvSpPr>
              <a:spLocks noChangeArrowheads="1"/>
            </p:cNvSpPr>
            <p:nvPr/>
          </p:nvSpPr>
          <p:spPr bwMode="auto">
            <a:xfrm>
              <a:off x="2880" y="860"/>
              <a:ext cx="989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400" b="1"/>
                <a:t>100/1000M</a:t>
              </a:r>
              <a:r>
                <a:rPr lang="zh-CN" altLang="en-US" sz="1400" b="1"/>
                <a:t>交换器</a:t>
              </a:r>
            </a:p>
          </p:txBody>
        </p:sp>
        <p:sp>
          <p:nvSpPr>
            <p:cNvPr id="40011" name="Rectangle 222"/>
            <p:cNvSpPr>
              <a:spLocks noChangeArrowheads="1"/>
            </p:cNvSpPr>
            <p:nvPr/>
          </p:nvSpPr>
          <p:spPr bwMode="auto">
            <a:xfrm>
              <a:off x="4119" y="1580"/>
              <a:ext cx="354" cy="4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400" b="1"/>
                <a:t>输出设备</a:t>
              </a:r>
            </a:p>
            <a:p>
              <a:endParaRPr lang="en-US" altLang="zh-CN" sz="1400" b="1"/>
            </a:p>
          </p:txBody>
        </p:sp>
        <p:sp>
          <p:nvSpPr>
            <p:cNvPr id="40012" name="Line 223"/>
            <p:cNvSpPr>
              <a:spLocks noChangeShapeType="1"/>
            </p:cNvSpPr>
            <p:nvPr/>
          </p:nvSpPr>
          <p:spPr bwMode="auto">
            <a:xfrm>
              <a:off x="732" y="2201"/>
              <a:ext cx="2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13" name="Line 224"/>
            <p:cNvSpPr>
              <a:spLocks noChangeShapeType="1"/>
            </p:cNvSpPr>
            <p:nvPr/>
          </p:nvSpPr>
          <p:spPr bwMode="auto">
            <a:xfrm>
              <a:off x="1012" y="2205"/>
              <a:ext cx="0" cy="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14" name="Rectangle 225"/>
            <p:cNvSpPr>
              <a:spLocks noChangeArrowheads="1"/>
            </p:cNvSpPr>
            <p:nvPr/>
          </p:nvSpPr>
          <p:spPr bwMode="auto">
            <a:xfrm>
              <a:off x="1767" y="740"/>
              <a:ext cx="44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400" b="1"/>
                <a:t>1000M</a:t>
              </a:r>
            </a:p>
          </p:txBody>
        </p:sp>
        <p:sp>
          <p:nvSpPr>
            <p:cNvPr id="40015" name="Rectangle 226"/>
            <p:cNvSpPr>
              <a:spLocks noChangeArrowheads="1"/>
            </p:cNvSpPr>
            <p:nvPr/>
          </p:nvSpPr>
          <p:spPr bwMode="auto">
            <a:xfrm>
              <a:off x="2583" y="773"/>
              <a:ext cx="44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400" b="1"/>
                <a:t>1000M</a:t>
              </a:r>
            </a:p>
          </p:txBody>
        </p:sp>
        <p:sp>
          <p:nvSpPr>
            <p:cNvPr id="40016" name="Rectangle 227"/>
            <p:cNvSpPr>
              <a:spLocks noChangeArrowheads="1"/>
            </p:cNvSpPr>
            <p:nvPr/>
          </p:nvSpPr>
          <p:spPr bwMode="auto">
            <a:xfrm>
              <a:off x="2103" y="1388"/>
              <a:ext cx="338" cy="1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400" b="1"/>
                <a:t>网管</a:t>
              </a:r>
            </a:p>
          </p:txBody>
        </p:sp>
        <p:sp>
          <p:nvSpPr>
            <p:cNvPr id="40017" name="Rectangle 228"/>
            <p:cNvSpPr>
              <a:spLocks noChangeArrowheads="1"/>
            </p:cNvSpPr>
            <p:nvPr/>
          </p:nvSpPr>
          <p:spPr bwMode="auto">
            <a:xfrm>
              <a:off x="4551" y="236"/>
              <a:ext cx="788" cy="3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400" b="1"/>
                <a:t>远程用户。</a:t>
              </a:r>
            </a:p>
            <a:p>
              <a:pPr eaLnBrk="0" hangingPunct="0"/>
              <a:r>
                <a:rPr lang="zh-CN" altLang="en-US" sz="1400" b="1"/>
                <a:t>全国各分公司</a:t>
              </a:r>
            </a:p>
          </p:txBody>
        </p:sp>
        <p:pic>
          <p:nvPicPr>
            <p:cNvPr id="40018" name="Picture 229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04" y="819"/>
              <a:ext cx="155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40019" name="Line 230"/>
            <p:cNvSpPr>
              <a:spLocks noChangeShapeType="1"/>
            </p:cNvSpPr>
            <p:nvPr/>
          </p:nvSpPr>
          <p:spPr bwMode="auto">
            <a:xfrm flipV="1">
              <a:off x="4852" y="572"/>
              <a:ext cx="88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20" name="Line 231"/>
            <p:cNvSpPr>
              <a:spLocks noChangeShapeType="1"/>
            </p:cNvSpPr>
            <p:nvPr/>
          </p:nvSpPr>
          <p:spPr bwMode="auto">
            <a:xfrm flipH="1">
              <a:off x="4892" y="580"/>
              <a:ext cx="56" cy="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21" name="Line 232"/>
            <p:cNvSpPr>
              <a:spLocks noChangeShapeType="1"/>
            </p:cNvSpPr>
            <p:nvPr/>
          </p:nvSpPr>
          <p:spPr bwMode="auto">
            <a:xfrm flipV="1">
              <a:off x="4900" y="572"/>
              <a:ext cx="232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22" name="Line 233"/>
            <p:cNvSpPr>
              <a:spLocks noChangeShapeType="1"/>
            </p:cNvSpPr>
            <p:nvPr/>
          </p:nvSpPr>
          <p:spPr bwMode="auto">
            <a:xfrm>
              <a:off x="4852" y="724"/>
              <a:ext cx="88" cy="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23" name="Line 234"/>
            <p:cNvSpPr>
              <a:spLocks noChangeShapeType="1"/>
            </p:cNvSpPr>
            <p:nvPr/>
          </p:nvSpPr>
          <p:spPr bwMode="auto">
            <a:xfrm flipH="1">
              <a:off x="4844" y="768"/>
              <a:ext cx="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24" name="Line 235"/>
            <p:cNvSpPr>
              <a:spLocks noChangeShapeType="1"/>
            </p:cNvSpPr>
            <p:nvPr/>
          </p:nvSpPr>
          <p:spPr bwMode="auto">
            <a:xfrm>
              <a:off x="4852" y="772"/>
              <a:ext cx="28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0025" name="Group 236"/>
            <p:cNvGrpSpPr>
              <a:grpSpLocks/>
            </p:cNvGrpSpPr>
            <p:nvPr/>
          </p:nvGrpSpPr>
          <p:grpSpPr bwMode="auto">
            <a:xfrm>
              <a:off x="4483" y="1233"/>
              <a:ext cx="746" cy="288"/>
              <a:chOff x="4483" y="1233"/>
              <a:chExt cx="746" cy="288"/>
            </a:xfrm>
          </p:grpSpPr>
          <p:grpSp>
            <p:nvGrpSpPr>
              <p:cNvPr id="40096" name="Group 237"/>
              <p:cNvGrpSpPr>
                <a:grpSpLocks/>
              </p:cNvGrpSpPr>
              <p:nvPr/>
            </p:nvGrpSpPr>
            <p:grpSpPr bwMode="auto">
              <a:xfrm>
                <a:off x="4483" y="1233"/>
                <a:ext cx="686" cy="288"/>
                <a:chOff x="4483" y="1233"/>
                <a:chExt cx="686" cy="288"/>
              </a:xfrm>
            </p:grpSpPr>
            <p:grpSp>
              <p:nvGrpSpPr>
                <p:cNvPr id="40098" name="Group 238"/>
                <p:cNvGrpSpPr>
                  <a:grpSpLocks/>
                </p:cNvGrpSpPr>
                <p:nvPr/>
              </p:nvGrpSpPr>
              <p:grpSpPr bwMode="auto">
                <a:xfrm>
                  <a:off x="4492" y="1246"/>
                  <a:ext cx="677" cy="275"/>
                  <a:chOff x="4492" y="1246"/>
                  <a:chExt cx="677" cy="275"/>
                </a:xfrm>
              </p:grpSpPr>
              <p:sp>
                <p:nvSpPr>
                  <p:cNvPr id="40109" name="Oval 239"/>
                  <p:cNvSpPr>
                    <a:spLocks noChangeArrowheads="1"/>
                  </p:cNvSpPr>
                  <p:nvPr/>
                </p:nvSpPr>
                <p:spPr bwMode="auto">
                  <a:xfrm>
                    <a:off x="4727" y="1246"/>
                    <a:ext cx="292" cy="104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10" name="Oval 240"/>
                  <p:cNvSpPr>
                    <a:spLocks noChangeArrowheads="1"/>
                  </p:cNvSpPr>
                  <p:nvPr/>
                </p:nvSpPr>
                <p:spPr bwMode="auto">
                  <a:xfrm>
                    <a:off x="4568" y="1273"/>
                    <a:ext cx="207" cy="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11" name="Oval 241"/>
                  <p:cNvSpPr>
                    <a:spLocks noChangeArrowheads="1"/>
                  </p:cNvSpPr>
                  <p:nvPr/>
                </p:nvSpPr>
                <p:spPr bwMode="auto">
                  <a:xfrm>
                    <a:off x="4492" y="1345"/>
                    <a:ext cx="142" cy="8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12" name="Oval 242"/>
                  <p:cNvSpPr>
                    <a:spLocks noChangeArrowheads="1"/>
                  </p:cNvSpPr>
                  <p:nvPr/>
                </p:nvSpPr>
                <p:spPr bwMode="auto">
                  <a:xfrm>
                    <a:off x="4540" y="1391"/>
                    <a:ext cx="217" cy="9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13" name="Oval 243"/>
                  <p:cNvSpPr>
                    <a:spLocks noChangeArrowheads="1"/>
                  </p:cNvSpPr>
                  <p:nvPr/>
                </p:nvSpPr>
                <p:spPr bwMode="auto">
                  <a:xfrm>
                    <a:off x="4708" y="1403"/>
                    <a:ext cx="329" cy="11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14" name="Oval 244"/>
                  <p:cNvSpPr>
                    <a:spLocks noChangeArrowheads="1"/>
                  </p:cNvSpPr>
                  <p:nvPr/>
                </p:nvSpPr>
                <p:spPr bwMode="auto">
                  <a:xfrm>
                    <a:off x="4925" y="1278"/>
                    <a:ext cx="208" cy="8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15" name="Oval 245"/>
                  <p:cNvSpPr>
                    <a:spLocks noChangeArrowheads="1"/>
                  </p:cNvSpPr>
                  <p:nvPr/>
                </p:nvSpPr>
                <p:spPr bwMode="auto">
                  <a:xfrm>
                    <a:off x="4962" y="1338"/>
                    <a:ext cx="207" cy="84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16" name="Oval 246"/>
                  <p:cNvSpPr>
                    <a:spLocks noChangeArrowheads="1"/>
                  </p:cNvSpPr>
                  <p:nvPr/>
                </p:nvSpPr>
                <p:spPr bwMode="auto">
                  <a:xfrm>
                    <a:off x="4944" y="1358"/>
                    <a:ext cx="197" cy="144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17" name="Oval 247"/>
                  <p:cNvSpPr>
                    <a:spLocks noChangeArrowheads="1"/>
                  </p:cNvSpPr>
                  <p:nvPr/>
                </p:nvSpPr>
                <p:spPr bwMode="auto">
                  <a:xfrm>
                    <a:off x="4615" y="1311"/>
                    <a:ext cx="433" cy="144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099" name="Group 248"/>
                <p:cNvGrpSpPr>
                  <a:grpSpLocks/>
                </p:cNvGrpSpPr>
                <p:nvPr/>
              </p:nvGrpSpPr>
              <p:grpSpPr bwMode="auto">
                <a:xfrm>
                  <a:off x="4483" y="1233"/>
                  <a:ext cx="666" cy="283"/>
                  <a:chOff x="4483" y="1233"/>
                  <a:chExt cx="666" cy="283"/>
                </a:xfrm>
              </p:grpSpPr>
              <p:sp>
                <p:nvSpPr>
                  <p:cNvPr id="40100" name="Oval 249"/>
                  <p:cNvSpPr>
                    <a:spLocks noChangeArrowheads="1"/>
                  </p:cNvSpPr>
                  <p:nvPr/>
                </p:nvSpPr>
                <p:spPr bwMode="auto">
                  <a:xfrm>
                    <a:off x="4719" y="1233"/>
                    <a:ext cx="282" cy="112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01" name="Oval 250"/>
                  <p:cNvSpPr>
                    <a:spLocks noChangeArrowheads="1"/>
                  </p:cNvSpPr>
                  <p:nvPr/>
                </p:nvSpPr>
                <p:spPr bwMode="auto">
                  <a:xfrm>
                    <a:off x="4559" y="1266"/>
                    <a:ext cx="204" cy="111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02" name="Oval 251"/>
                  <p:cNvSpPr>
                    <a:spLocks noChangeArrowheads="1"/>
                  </p:cNvSpPr>
                  <p:nvPr/>
                </p:nvSpPr>
                <p:spPr bwMode="auto">
                  <a:xfrm>
                    <a:off x="4483" y="1338"/>
                    <a:ext cx="141" cy="84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03" name="Oval 252"/>
                  <p:cNvSpPr>
                    <a:spLocks noChangeArrowheads="1"/>
                  </p:cNvSpPr>
                  <p:nvPr/>
                </p:nvSpPr>
                <p:spPr bwMode="auto">
                  <a:xfrm>
                    <a:off x="4531" y="1383"/>
                    <a:ext cx="216" cy="92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04" name="Oval 253"/>
                  <p:cNvSpPr>
                    <a:spLocks noChangeArrowheads="1"/>
                  </p:cNvSpPr>
                  <p:nvPr/>
                </p:nvSpPr>
                <p:spPr bwMode="auto">
                  <a:xfrm>
                    <a:off x="4691" y="1396"/>
                    <a:ext cx="337" cy="120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05" name="Oval 254"/>
                  <p:cNvSpPr>
                    <a:spLocks noChangeArrowheads="1"/>
                  </p:cNvSpPr>
                  <p:nvPr/>
                </p:nvSpPr>
                <p:spPr bwMode="auto">
                  <a:xfrm>
                    <a:off x="4916" y="1266"/>
                    <a:ext cx="205" cy="84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06" name="Oval 255"/>
                  <p:cNvSpPr>
                    <a:spLocks noChangeArrowheads="1"/>
                  </p:cNvSpPr>
                  <p:nvPr/>
                </p:nvSpPr>
                <p:spPr bwMode="auto">
                  <a:xfrm>
                    <a:off x="4944" y="1331"/>
                    <a:ext cx="205" cy="86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07" name="Oval 256"/>
                  <p:cNvSpPr>
                    <a:spLocks noChangeArrowheads="1"/>
                  </p:cNvSpPr>
                  <p:nvPr/>
                </p:nvSpPr>
                <p:spPr bwMode="auto">
                  <a:xfrm>
                    <a:off x="4925" y="1350"/>
                    <a:ext cx="208" cy="14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08" name="Oval 257"/>
                  <p:cNvSpPr>
                    <a:spLocks noChangeArrowheads="1"/>
                  </p:cNvSpPr>
                  <p:nvPr/>
                </p:nvSpPr>
                <p:spPr bwMode="auto">
                  <a:xfrm>
                    <a:off x="4605" y="1299"/>
                    <a:ext cx="432" cy="14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0097" name="Rectangle 258"/>
              <p:cNvSpPr>
                <a:spLocks noChangeArrowheads="1"/>
              </p:cNvSpPr>
              <p:nvPr/>
            </p:nvSpPr>
            <p:spPr bwMode="auto">
              <a:xfrm>
                <a:off x="4558" y="1276"/>
                <a:ext cx="671" cy="19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zh-CN" altLang="en-US" sz="1400" b="1" dirty="0"/>
                  <a:t>公共数据网</a:t>
                </a:r>
              </a:p>
            </p:txBody>
          </p:sp>
        </p:grpSp>
        <p:sp>
          <p:nvSpPr>
            <p:cNvPr id="40026" name="Rectangle 259"/>
            <p:cNvSpPr>
              <a:spLocks noChangeArrowheads="1"/>
            </p:cNvSpPr>
            <p:nvPr/>
          </p:nvSpPr>
          <p:spPr bwMode="auto">
            <a:xfrm>
              <a:off x="2596" y="2260"/>
              <a:ext cx="1864" cy="1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27" name="Rectangle 260"/>
            <p:cNvSpPr>
              <a:spLocks noChangeArrowheads="1"/>
            </p:cNvSpPr>
            <p:nvPr/>
          </p:nvSpPr>
          <p:spPr bwMode="auto">
            <a:xfrm>
              <a:off x="292" y="100"/>
              <a:ext cx="4168" cy="205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28" name="Rectangle 261"/>
            <p:cNvSpPr>
              <a:spLocks noChangeArrowheads="1"/>
            </p:cNvSpPr>
            <p:nvPr/>
          </p:nvSpPr>
          <p:spPr bwMode="auto">
            <a:xfrm>
              <a:off x="471" y="1388"/>
              <a:ext cx="332" cy="1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400" b="1"/>
                <a:t>10M</a:t>
              </a:r>
            </a:p>
          </p:txBody>
        </p:sp>
        <p:sp>
          <p:nvSpPr>
            <p:cNvPr id="40029" name="Rectangle 262"/>
            <p:cNvSpPr>
              <a:spLocks noChangeArrowheads="1"/>
            </p:cNvSpPr>
            <p:nvPr/>
          </p:nvSpPr>
          <p:spPr bwMode="auto">
            <a:xfrm>
              <a:off x="2439" y="1388"/>
              <a:ext cx="332" cy="1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400" b="1"/>
                <a:t>10M</a:t>
              </a:r>
            </a:p>
          </p:txBody>
        </p:sp>
        <p:sp>
          <p:nvSpPr>
            <p:cNvPr id="40030" name="Rectangle 263"/>
            <p:cNvSpPr>
              <a:spLocks noChangeArrowheads="1"/>
            </p:cNvSpPr>
            <p:nvPr/>
          </p:nvSpPr>
          <p:spPr bwMode="auto">
            <a:xfrm>
              <a:off x="519" y="144"/>
              <a:ext cx="4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>
                  <a:latin typeface="楷体" pitchFamily="18" charset="-122"/>
                  <a:ea typeface="楷体" pitchFamily="18" charset="-122"/>
                </a:rPr>
                <a:t>主楼</a:t>
              </a:r>
              <a:endParaRPr lang="zh-CN" altLang="en-US" sz="1400" b="1">
                <a:latin typeface="楷体" pitchFamily="18" charset="-122"/>
                <a:ea typeface="楷体" pitchFamily="18" charset="-122"/>
              </a:endParaRPr>
            </a:p>
          </p:txBody>
        </p:sp>
        <p:grpSp>
          <p:nvGrpSpPr>
            <p:cNvPr id="40031" name="Group 264"/>
            <p:cNvGrpSpPr>
              <a:grpSpLocks/>
            </p:cNvGrpSpPr>
            <p:nvPr/>
          </p:nvGrpSpPr>
          <p:grpSpPr bwMode="auto">
            <a:xfrm>
              <a:off x="624" y="2394"/>
              <a:ext cx="1806" cy="918"/>
              <a:chOff x="624" y="2394"/>
              <a:chExt cx="1806" cy="918"/>
            </a:xfrm>
          </p:grpSpPr>
          <p:grpSp>
            <p:nvGrpSpPr>
              <p:cNvPr id="40062" name="Group 265"/>
              <p:cNvGrpSpPr>
                <a:grpSpLocks/>
              </p:cNvGrpSpPr>
              <p:nvPr/>
            </p:nvGrpSpPr>
            <p:grpSpPr bwMode="auto">
              <a:xfrm>
                <a:off x="874" y="2394"/>
                <a:ext cx="1056" cy="181"/>
                <a:chOff x="874" y="2394"/>
                <a:chExt cx="1056" cy="181"/>
              </a:xfrm>
            </p:grpSpPr>
            <p:sp>
              <p:nvSpPr>
                <p:cNvPr id="40077" name="AutoShape 266"/>
                <p:cNvSpPr>
                  <a:spLocks noChangeArrowheads="1"/>
                </p:cNvSpPr>
                <p:nvPr/>
              </p:nvSpPr>
              <p:spPr bwMode="auto">
                <a:xfrm>
                  <a:off x="874" y="2394"/>
                  <a:ext cx="1056" cy="181"/>
                </a:xfrm>
                <a:prstGeom prst="cube">
                  <a:avLst>
                    <a:gd name="adj" fmla="val 24995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0078" name="Group 267"/>
                <p:cNvGrpSpPr>
                  <a:grpSpLocks/>
                </p:cNvGrpSpPr>
                <p:nvPr/>
              </p:nvGrpSpPr>
              <p:grpSpPr bwMode="auto">
                <a:xfrm>
                  <a:off x="1127" y="2474"/>
                  <a:ext cx="634" cy="62"/>
                  <a:chOff x="1127" y="2474"/>
                  <a:chExt cx="634" cy="62"/>
                </a:xfrm>
              </p:grpSpPr>
              <p:sp>
                <p:nvSpPr>
                  <p:cNvPr id="40080" name="Rectangle 268"/>
                  <p:cNvSpPr>
                    <a:spLocks noChangeArrowheads="1"/>
                  </p:cNvSpPr>
                  <p:nvPr/>
                </p:nvSpPr>
                <p:spPr bwMode="auto">
                  <a:xfrm>
                    <a:off x="1208" y="2474"/>
                    <a:ext cx="51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1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1293" y="2474"/>
                    <a:ext cx="48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2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1379" y="2474"/>
                    <a:ext cx="45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3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1461" y="2474"/>
                    <a:ext cx="49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4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1545" y="2474"/>
                    <a:ext cx="49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5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1630" y="2474"/>
                    <a:ext cx="48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6" name="Rectangle 274"/>
                  <p:cNvSpPr>
                    <a:spLocks noChangeArrowheads="1"/>
                  </p:cNvSpPr>
                  <p:nvPr/>
                </p:nvSpPr>
                <p:spPr bwMode="auto">
                  <a:xfrm>
                    <a:off x="1714" y="2474"/>
                    <a:ext cx="47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7" name="Rectangle 275"/>
                  <p:cNvSpPr>
                    <a:spLocks noChangeArrowheads="1"/>
                  </p:cNvSpPr>
                  <p:nvPr/>
                </p:nvSpPr>
                <p:spPr bwMode="auto">
                  <a:xfrm>
                    <a:off x="1127" y="2474"/>
                    <a:ext cx="47" cy="3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8" name="Oval 276"/>
                  <p:cNvSpPr>
                    <a:spLocks noChangeArrowheads="1"/>
                  </p:cNvSpPr>
                  <p:nvPr/>
                </p:nvSpPr>
                <p:spPr bwMode="auto">
                  <a:xfrm>
                    <a:off x="1127" y="2533"/>
                    <a:ext cx="47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89" name="Oval 277"/>
                  <p:cNvSpPr>
                    <a:spLocks noChangeArrowheads="1"/>
                  </p:cNvSpPr>
                  <p:nvPr/>
                </p:nvSpPr>
                <p:spPr bwMode="auto">
                  <a:xfrm>
                    <a:off x="1208" y="2533"/>
                    <a:ext cx="51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90" name="Oval 278"/>
                  <p:cNvSpPr>
                    <a:spLocks noChangeArrowheads="1"/>
                  </p:cNvSpPr>
                  <p:nvPr/>
                </p:nvSpPr>
                <p:spPr bwMode="auto">
                  <a:xfrm>
                    <a:off x="1293" y="2533"/>
                    <a:ext cx="48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91" name="Oval 279"/>
                  <p:cNvSpPr>
                    <a:spLocks noChangeArrowheads="1"/>
                  </p:cNvSpPr>
                  <p:nvPr/>
                </p:nvSpPr>
                <p:spPr bwMode="auto">
                  <a:xfrm>
                    <a:off x="1379" y="2533"/>
                    <a:ext cx="45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92" name="Oval 280"/>
                  <p:cNvSpPr>
                    <a:spLocks noChangeArrowheads="1"/>
                  </p:cNvSpPr>
                  <p:nvPr/>
                </p:nvSpPr>
                <p:spPr bwMode="auto">
                  <a:xfrm>
                    <a:off x="1461" y="2533"/>
                    <a:ext cx="49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93" name="Oval 281"/>
                  <p:cNvSpPr>
                    <a:spLocks noChangeArrowheads="1"/>
                  </p:cNvSpPr>
                  <p:nvPr/>
                </p:nvSpPr>
                <p:spPr bwMode="auto">
                  <a:xfrm>
                    <a:off x="1545" y="2533"/>
                    <a:ext cx="49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94" name="Oval 282"/>
                  <p:cNvSpPr>
                    <a:spLocks noChangeArrowheads="1"/>
                  </p:cNvSpPr>
                  <p:nvPr/>
                </p:nvSpPr>
                <p:spPr bwMode="auto">
                  <a:xfrm>
                    <a:off x="1630" y="2533"/>
                    <a:ext cx="48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95" name="Oval 283"/>
                  <p:cNvSpPr>
                    <a:spLocks noChangeArrowheads="1"/>
                  </p:cNvSpPr>
                  <p:nvPr/>
                </p:nvSpPr>
                <p:spPr bwMode="auto">
                  <a:xfrm>
                    <a:off x="1714" y="2533"/>
                    <a:ext cx="47" cy="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0079" name="AutoShape 284"/>
                <p:cNvSpPr>
                  <a:spLocks noChangeArrowheads="1"/>
                </p:cNvSpPr>
                <p:nvPr/>
              </p:nvSpPr>
              <p:spPr bwMode="auto">
                <a:xfrm>
                  <a:off x="958" y="2488"/>
                  <a:ext cx="132" cy="8"/>
                </a:xfrm>
                <a:prstGeom prst="roundRect">
                  <a:avLst>
                    <a:gd name="adj" fmla="val 12495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0063" name="Line 285"/>
              <p:cNvSpPr>
                <a:spLocks noChangeShapeType="1"/>
              </p:cNvSpPr>
              <p:nvPr/>
            </p:nvSpPr>
            <p:spPr bwMode="auto">
              <a:xfrm>
                <a:off x="1724" y="2488"/>
                <a:ext cx="630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64" name="Line 286"/>
              <p:cNvSpPr>
                <a:spLocks noChangeShapeType="1"/>
              </p:cNvSpPr>
              <p:nvPr/>
            </p:nvSpPr>
            <p:spPr bwMode="auto">
              <a:xfrm>
                <a:off x="1654" y="2488"/>
                <a:ext cx="418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65" name="Line 287"/>
              <p:cNvSpPr>
                <a:spLocks noChangeShapeType="1"/>
              </p:cNvSpPr>
              <p:nvPr/>
            </p:nvSpPr>
            <p:spPr bwMode="auto">
              <a:xfrm>
                <a:off x="1582" y="2488"/>
                <a:ext cx="206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66" name="Line 288"/>
              <p:cNvSpPr>
                <a:spLocks noChangeShapeType="1"/>
              </p:cNvSpPr>
              <p:nvPr/>
            </p:nvSpPr>
            <p:spPr bwMode="auto">
              <a:xfrm>
                <a:off x="1508" y="2488"/>
                <a:ext cx="0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67" name="Line 289"/>
              <p:cNvSpPr>
                <a:spLocks noChangeShapeType="1"/>
              </p:cNvSpPr>
              <p:nvPr/>
            </p:nvSpPr>
            <p:spPr bwMode="auto">
              <a:xfrm flipH="1">
                <a:off x="1220" y="2488"/>
                <a:ext cx="220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68" name="Line 290"/>
              <p:cNvSpPr>
                <a:spLocks noChangeShapeType="1"/>
              </p:cNvSpPr>
              <p:nvPr/>
            </p:nvSpPr>
            <p:spPr bwMode="auto">
              <a:xfrm flipH="1">
                <a:off x="1008" y="2488"/>
                <a:ext cx="290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069" name="Line 291"/>
              <p:cNvSpPr>
                <a:spLocks noChangeShapeType="1"/>
              </p:cNvSpPr>
              <p:nvPr/>
            </p:nvSpPr>
            <p:spPr bwMode="auto">
              <a:xfrm flipH="1">
                <a:off x="724" y="2488"/>
                <a:ext cx="433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40070" name="Picture 292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256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071" name="Picture 293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72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072" name="Picture 294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688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073" name="Picture 295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04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074" name="Picture 296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20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075" name="Picture 297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908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40076" name="Picture 298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24" y="3048"/>
                <a:ext cx="174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sp>
          <p:nvSpPr>
            <p:cNvPr id="40032" name="Rectangle 299"/>
            <p:cNvSpPr>
              <a:spLocks noChangeArrowheads="1"/>
            </p:cNvSpPr>
            <p:nvPr/>
          </p:nvSpPr>
          <p:spPr bwMode="auto">
            <a:xfrm>
              <a:off x="1035" y="2252"/>
              <a:ext cx="875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400" b="1"/>
                <a:t>10/100M</a:t>
              </a:r>
              <a:r>
                <a:rPr lang="zh-CN" altLang="en-US" sz="1400" b="1"/>
                <a:t>交换器</a:t>
              </a:r>
            </a:p>
          </p:txBody>
        </p:sp>
        <p:sp>
          <p:nvSpPr>
            <p:cNvPr id="40033" name="Rectangle 300"/>
            <p:cNvSpPr>
              <a:spLocks noChangeArrowheads="1"/>
            </p:cNvSpPr>
            <p:nvPr/>
          </p:nvSpPr>
          <p:spPr bwMode="auto">
            <a:xfrm>
              <a:off x="292" y="2260"/>
              <a:ext cx="2152" cy="1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034" name="Rectangle 301"/>
            <p:cNvSpPr>
              <a:spLocks noChangeArrowheads="1"/>
            </p:cNvSpPr>
            <p:nvPr/>
          </p:nvSpPr>
          <p:spPr bwMode="auto">
            <a:xfrm>
              <a:off x="423" y="2396"/>
              <a:ext cx="47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/>
                <a:t>辅楼</a:t>
              </a:r>
              <a:r>
                <a:rPr lang="en-US" altLang="zh-CN" sz="1800" b="1"/>
                <a:t>1</a:t>
              </a:r>
              <a:endParaRPr lang="en-US" altLang="zh-CN" sz="1400" b="1"/>
            </a:p>
          </p:txBody>
        </p:sp>
        <p:sp>
          <p:nvSpPr>
            <p:cNvPr id="40035" name="Rectangle 302"/>
            <p:cNvSpPr>
              <a:spLocks noChangeArrowheads="1"/>
            </p:cNvSpPr>
            <p:nvPr/>
          </p:nvSpPr>
          <p:spPr bwMode="auto">
            <a:xfrm>
              <a:off x="3975" y="2348"/>
              <a:ext cx="47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/>
                <a:t>辅楼</a:t>
              </a:r>
              <a:r>
                <a:rPr lang="en-US" altLang="zh-CN" sz="1800" b="1"/>
                <a:t>2</a:t>
              </a:r>
            </a:p>
          </p:txBody>
        </p:sp>
        <p:sp>
          <p:nvSpPr>
            <p:cNvPr id="40036" name="Line 303"/>
            <p:cNvSpPr>
              <a:spLocks noChangeShapeType="1"/>
            </p:cNvSpPr>
            <p:nvPr/>
          </p:nvSpPr>
          <p:spPr bwMode="auto">
            <a:xfrm>
              <a:off x="5184" y="676"/>
              <a:ext cx="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40037" name="Picture 30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04" y="435"/>
              <a:ext cx="155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grpSp>
          <p:nvGrpSpPr>
            <p:cNvPr id="40038" name="Group 305"/>
            <p:cNvGrpSpPr>
              <a:grpSpLocks/>
            </p:cNvGrpSpPr>
            <p:nvPr/>
          </p:nvGrpSpPr>
          <p:grpSpPr bwMode="auto">
            <a:xfrm>
              <a:off x="4607" y="2928"/>
              <a:ext cx="947" cy="331"/>
              <a:chOff x="4607" y="2928"/>
              <a:chExt cx="947" cy="331"/>
            </a:xfrm>
          </p:grpSpPr>
          <p:grpSp>
            <p:nvGrpSpPr>
              <p:cNvPr id="40040" name="Group 306"/>
              <p:cNvGrpSpPr>
                <a:grpSpLocks/>
              </p:cNvGrpSpPr>
              <p:nvPr/>
            </p:nvGrpSpPr>
            <p:grpSpPr bwMode="auto">
              <a:xfrm>
                <a:off x="4607" y="2928"/>
                <a:ext cx="897" cy="331"/>
                <a:chOff x="4607" y="2928"/>
                <a:chExt cx="897" cy="331"/>
              </a:xfrm>
            </p:grpSpPr>
            <p:grpSp>
              <p:nvGrpSpPr>
                <p:cNvPr id="40042" name="Group 307"/>
                <p:cNvGrpSpPr>
                  <a:grpSpLocks/>
                </p:cNvGrpSpPr>
                <p:nvPr/>
              </p:nvGrpSpPr>
              <p:grpSpPr bwMode="auto">
                <a:xfrm>
                  <a:off x="4619" y="2944"/>
                  <a:ext cx="885" cy="315"/>
                  <a:chOff x="4619" y="2944"/>
                  <a:chExt cx="885" cy="315"/>
                </a:xfrm>
              </p:grpSpPr>
              <p:sp>
                <p:nvSpPr>
                  <p:cNvPr id="40053" name="Oval 308"/>
                  <p:cNvSpPr>
                    <a:spLocks noChangeArrowheads="1"/>
                  </p:cNvSpPr>
                  <p:nvPr/>
                </p:nvSpPr>
                <p:spPr bwMode="auto">
                  <a:xfrm>
                    <a:off x="4926" y="2944"/>
                    <a:ext cx="383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54" name="Oval 309"/>
                  <p:cNvSpPr>
                    <a:spLocks noChangeArrowheads="1"/>
                  </p:cNvSpPr>
                  <p:nvPr/>
                </p:nvSpPr>
                <p:spPr bwMode="auto">
                  <a:xfrm>
                    <a:off x="4718" y="2974"/>
                    <a:ext cx="271" cy="12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55" name="Oval 310"/>
                  <p:cNvSpPr>
                    <a:spLocks noChangeArrowheads="1"/>
                  </p:cNvSpPr>
                  <p:nvPr/>
                </p:nvSpPr>
                <p:spPr bwMode="auto">
                  <a:xfrm>
                    <a:off x="4619" y="3055"/>
                    <a:ext cx="185" cy="9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56" name="Oval 311"/>
                  <p:cNvSpPr>
                    <a:spLocks noChangeArrowheads="1"/>
                  </p:cNvSpPr>
                  <p:nvPr/>
                </p:nvSpPr>
                <p:spPr bwMode="auto">
                  <a:xfrm>
                    <a:off x="4682" y="3109"/>
                    <a:ext cx="283" cy="11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57" name="Oval 312"/>
                  <p:cNvSpPr>
                    <a:spLocks noChangeArrowheads="1"/>
                  </p:cNvSpPr>
                  <p:nvPr/>
                </p:nvSpPr>
                <p:spPr bwMode="auto">
                  <a:xfrm>
                    <a:off x="4902" y="3124"/>
                    <a:ext cx="430" cy="13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58" name="Oval 313"/>
                  <p:cNvSpPr>
                    <a:spLocks noChangeArrowheads="1"/>
                  </p:cNvSpPr>
                  <p:nvPr/>
                </p:nvSpPr>
                <p:spPr bwMode="auto">
                  <a:xfrm>
                    <a:off x="5185" y="2981"/>
                    <a:ext cx="271" cy="9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59" name="Oval 314"/>
                  <p:cNvSpPr>
                    <a:spLocks noChangeArrowheads="1"/>
                  </p:cNvSpPr>
                  <p:nvPr/>
                </p:nvSpPr>
                <p:spPr bwMode="auto">
                  <a:xfrm>
                    <a:off x="5234" y="3048"/>
                    <a:ext cx="270" cy="9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60" name="Oval 315"/>
                  <p:cNvSpPr>
                    <a:spLocks noChangeArrowheads="1"/>
                  </p:cNvSpPr>
                  <p:nvPr/>
                </p:nvSpPr>
                <p:spPr bwMode="auto">
                  <a:xfrm>
                    <a:off x="5210" y="3071"/>
                    <a:ext cx="258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61" name="Oval 316"/>
                  <p:cNvSpPr>
                    <a:spLocks noChangeArrowheads="1"/>
                  </p:cNvSpPr>
                  <p:nvPr/>
                </p:nvSpPr>
                <p:spPr bwMode="auto">
                  <a:xfrm>
                    <a:off x="4780" y="3018"/>
                    <a:ext cx="566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043" name="Group 317"/>
                <p:cNvGrpSpPr>
                  <a:grpSpLocks/>
                </p:cNvGrpSpPr>
                <p:nvPr/>
              </p:nvGrpSpPr>
              <p:grpSpPr bwMode="auto">
                <a:xfrm>
                  <a:off x="4607" y="2928"/>
                  <a:ext cx="872" cy="323"/>
                  <a:chOff x="4607" y="2928"/>
                  <a:chExt cx="872" cy="323"/>
                </a:xfrm>
              </p:grpSpPr>
              <p:sp>
                <p:nvSpPr>
                  <p:cNvPr id="40044" name="Oval 318"/>
                  <p:cNvSpPr>
                    <a:spLocks noChangeArrowheads="1"/>
                  </p:cNvSpPr>
                  <p:nvPr/>
                </p:nvSpPr>
                <p:spPr bwMode="auto">
                  <a:xfrm>
                    <a:off x="4916" y="2928"/>
                    <a:ext cx="368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45" name="Oval 319"/>
                  <p:cNvSpPr>
                    <a:spLocks noChangeArrowheads="1"/>
                  </p:cNvSpPr>
                  <p:nvPr/>
                </p:nvSpPr>
                <p:spPr bwMode="auto">
                  <a:xfrm>
                    <a:off x="4706" y="2966"/>
                    <a:ext cx="268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46" name="Oval 320"/>
                  <p:cNvSpPr>
                    <a:spLocks noChangeArrowheads="1"/>
                  </p:cNvSpPr>
                  <p:nvPr/>
                </p:nvSpPr>
                <p:spPr bwMode="auto">
                  <a:xfrm>
                    <a:off x="4607" y="3048"/>
                    <a:ext cx="185" cy="98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47" name="Oval 321"/>
                  <p:cNvSpPr>
                    <a:spLocks noChangeArrowheads="1"/>
                  </p:cNvSpPr>
                  <p:nvPr/>
                </p:nvSpPr>
                <p:spPr bwMode="auto">
                  <a:xfrm>
                    <a:off x="4670" y="3101"/>
                    <a:ext cx="281" cy="10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48" name="Oval 322"/>
                  <p:cNvSpPr>
                    <a:spLocks noChangeArrowheads="1"/>
                  </p:cNvSpPr>
                  <p:nvPr/>
                </p:nvSpPr>
                <p:spPr bwMode="auto">
                  <a:xfrm>
                    <a:off x="4879" y="3115"/>
                    <a:ext cx="441" cy="136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49" name="Oval 323"/>
                  <p:cNvSpPr>
                    <a:spLocks noChangeArrowheads="1"/>
                  </p:cNvSpPr>
                  <p:nvPr/>
                </p:nvSpPr>
                <p:spPr bwMode="auto">
                  <a:xfrm>
                    <a:off x="5173" y="2966"/>
                    <a:ext cx="269" cy="9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50" name="Oval 324"/>
                  <p:cNvSpPr>
                    <a:spLocks noChangeArrowheads="1"/>
                  </p:cNvSpPr>
                  <p:nvPr/>
                </p:nvSpPr>
                <p:spPr bwMode="auto">
                  <a:xfrm>
                    <a:off x="5210" y="3041"/>
                    <a:ext cx="269" cy="99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51" name="Oval 325"/>
                  <p:cNvSpPr>
                    <a:spLocks noChangeArrowheads="1"/>
                  </p:cNvSpPr>
                  <p:nvPr/>
                </p:nvSpPr>
                <p:spPr bwMode="auto">
                  <a:xfrm>
                    <a:off x="5185" y="3063"/>
                    <a:ext cx="271" cy="16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52" name="Oval 326"/>
                  <p:cNvSpPr>
                    <a:spLocks noChangeArrowheads="1"/>
                  </p:cNvSpPr>
                  <p:nvPr/>
                </p:nvSpPr>
                <p:spPr bwMode="auto">
                  <a:xfrm>
                    <a:off x="4767" y="3005"/>
                    <a:ext cx="565" cy="164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0041" name="Rectangle 327"/>
              <p:cNvSpPr>
                <a:spLocks noChangeArrowheads="1"/>
              </p:cNvSpPr>
              <p:nvPr/>
            </p:nvSpPr>
            <p:spPr bwMode="auto">
              <a:xfrm>
                <a:off x="4766" y="2981"/>
                <a:ext cx="788" cy="19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zh-CN" altLang="en-US" sz="1400" b="1"/>
                  <a:t>国内外企业网</a:t>
                </a:r>
              </a:p>
            </p:txBody>
          </p:sp>
        </p:grpSp>
        <p:sp>
          <p:nvSpPr>
            <p:cNvPr id="40039" name="Line 328"/>
            <p:cNvSpPr>
              <a:spLocks noChangeShapeType="1"/>
            </p:cNvSpPr>
            <p:nvPr/>
          </p:nvSpPr>
          <p:spPr bwMode="auto">
            <a:xfrm>
              <a:off x="4944" y="2356"/>
              <a:ext cx="0" cy="6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939" name="Text Box 329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27</a:t>
            </a:r>
            <a:endParaRPr lang="en-US" altLang="zh-CN" dirty="0"/>
          </a:p>
        </p:txBody>
      </p:sp>
      <p:sp>
        <p:nvSpPr>
          <p:cNvPr id="39940" name="Text Box 330"/>
          <p:cNvSpPr txBox="1">
            <a:spLocks noChangeArrowheads="1"/>
          </p:cNvSpPr>
          <p:nvPr/>
        </p:nvSpPr>
        <p:spPr bwMode="auto">
          <a:xfrm>
            <a:off x="447675" y="115888"/>
            <a:ext cx="210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/>
              <a:t>企业网示例</a:t>
            </a:r>
          </a:p>
        </p:txBody>
      </p:sp>
      <p:sp>
        <p:nvSpPr>
          <p:cNvPr id="39941" name="Rectangle 299"/>
          <p:cNvSpPr>
            <a:spLocks noChangeArrowheads="1"/>
          </p:cNvSpPr>
          <p:nvPr/>
        </p:nvSpPr>
        <p:spPr bwMode="auto">
          <a:xfrm>
            <a:off x="4826000" y="4071938"/>
            <a:ext cx="1389063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400" b="1"/>
              <a:t>10/100M</a:t>
            </a:r>
            <a:r>
              <a:rPr lang="zh-CN" altLang="en-US" sz="1400" b="1"/>
              <a:t>交换器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49185"/>
      </p:ext>
    </p:extLst>
  </p:cSld>
  <p:clrMapOvr>
    <a:masterClrMapping/>
  </p:clrMapOvr>
  <p:transition advTm="560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827584" y="1772816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b="1" dirty="0" smtClean="0"/>
              <a:t>如果</a:t>
            </a:r>
            <a:r>
              <a:rPr lang="zh-CN" altLang="en-US" sz="2800" b="1" dirty="0"/>
              <a:t>有人问你“局域网”是什么网时，你会怎么</a:t>
            </a:r>
            <a:r>
              <a:rPr lang="zh-CN" altLang="en-US" sz="2800" b="1" dirty="0" smtClean="0"/>
              <a:t>回答？东南</a:t>
            </a:r>
            <a:r>
              <a:rPr lang="zh-CN" altLang="en-US" sz="2800" b="1" dirty="0"/>
              <a:t>大学校园网是局域网吗？为什么？</a:t>
            </a:r>
            <a:endParaRPr lang="zh-CN" altLang="en-US" sz="28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6" name="圆角矩形 5" hidden="1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矩形 11" hidden="1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正常使用主观题需</a:t>
            </a:r>
            <a:r>
              <a:rPr lang="en-US" altLang="zh-CN" sz="12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2.0</a:t>
            </a:r>
            <a:r>
              <a:rPr lang="zh-CN" altLang="en-US" sz="12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以上版本雨课堂</a:t>
            </a:r>
            <a:endParaRPr lang="zh-CN" altLang="en-US" sz="12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4" name="图片 3" hidden="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6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28600" y="762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395288" y="1028513"/>
            <a:ext cx="8397875" cy="513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不同视角看计算机网络，出现了不同网络命名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  <a:spcAft>
                <a:spcPct val="50000"/>
              </a:spcAft>
            </a:pPr>
            <a:r>
              <a:rPr lang="en-US" altLang="zh-CN" b="1" dirty="0" smtClean="0">
                <a:solidFill>
                  <a:srgbClr val="FF0000"/>
                </a:solidFill>
              </a:rPr>
              <a:t>★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根据网络覆盖范围分类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  </a:t>
            </a:r>
            <a:r>
              <a:rPr lang="zh-CN" altLang="en-US" b="1" i="1" u="sng" dirty="0" smtClean="0">
                <a:latin typeface="楷体" pitchFamily="18" charset="-122"/>
                <a:ea typeface="楷体" pitchFamily="18" charset="-122"/>
              </a:rPr>
              <a:t>广域网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(Wide Area Network--WAN)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局域网</a:t>
            </a:r>
            <a:r>
              <a:rPr lang="en-US" altLang="zh-CN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(Local Area Network--LAN)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城域网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(Metropolitan Area Network--MAN)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个人区域网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Personal Area Network—PAN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多处理器系统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Multi-Processor System—MPS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园区网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(Campus Network/Enterprise Network)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不同覆盖范围的网络采用了不同的技术，应用的普及导致范围的淡化，目前习惯用技术来分析网络类型。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8604250" y="44450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15</a:t>
            </a:r>
            <a:endParaRPr lang="en-US" altLang="zh-CN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468313" y="12700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 flipV="1">
            <a:off x="1835150" y="3861048"/>
            <a:ext cx="5976938" cy="1296987"/>
          </a:xfrm>
          <a:prstGeom prst="wedgeRoundRectCallout">
            <a:avLst>
              <a:gd name="adj1" fmla="val -43787"/>
              <a:gd name="adj2" fmla="val 92102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/>
          <a:p>
            <a:r>
              <a:rPr lang="zh-CN" altLang="en-US" b="1"/>
              <a:t>覆盖范围通常在几公里以内，往往用于企事业单位内部，目前为光纤和双绞线链路为主，速率通常在</a:t>
            </a:r>
            <a:r>
              <a:rPr lang="en-US" altLang="zh-CN" b="1"/>
              <a:t>10Mbps</a:t>
            </a:r>
            <a:r>
              <a:rPr lang="zh-CN" altLang="en-US" b="1"/>
              <a:t>以上。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6014"/>
      </p:ext>
    </p:extLst>
  </p:cSld>
  <p:clrMapOvr>
    <a:masterClrMapping/>
  </p:clrMapOvr>
  <p:transition advTm="255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28600" y="762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395288" y="1028513"/>
            <a:ext cx="8397875" cy="513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不同视角看计算机网络，出现了不同网络命名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  <a:spcAft>
                <a:spcPct val="50000"/>
              </a:spcAft>
            </a:pPr>
            <a:r>
              <a:rPr lang="en-US" altLang="zh-CN" b="1" dirty="0" smtClean="0">
                <a:solidFill>
                  <a:srgbClr val="FF0000"/>
                </a:solidFill>
              </a:rPr>
              <a:t>★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根据网络覆盖范围分类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  </a:t>
            </a:r>
            <a:r>
              <a:rPr lang="zh-CN" altLang="en-US" b="1" i="1" u="sng" dirty="0" smtClean="0">
                <a:latin typeface="楷体" pitchFamily="18" charset="-122"/>
                <a:ea typeface="楷体" pitchFamily="18" charset="-122"/>
              </a:rPr>
              <a:t>广域网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(Wide Area Network--WAN)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局域网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(Local Area Network--LAN)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城域网</a:t>
            </a:r>
            <a:r>
              <a:rPr lang="en-US" altLang="zh-CN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(Metropolitan Area Network--MAN)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个人区域网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Personal Area Network—PAN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多处理器系统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Multi-Processor System—MPS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园区网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(Campus Network/Enterprise Network)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不同覆盖范围的网络采用了不同的技术，应用的普及导致范围的淡化，目前习惯用技术来分析网络类型。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8604250" y="44450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15</a:t>
            </a:r>
            <a:endParaRPr lang="en-US" altLang="zh-CN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468313" y="12700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 flipV="1">
            <a:off x="1835150" y="4293096"/>
            <a:ext cx="5976938" cy="1728788"/>
          </a:xfrm>
          <a:prstGeom prst="wedgeRoundRectCallout">
            <a:avLst>
              <a:gd name="adj1" fmla="val -43759"/>
              <a:gd name="adj2" fmla="val 81676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/>
          <a:p>
            <a:r>
              <a:rPr lang="zh-CN" altLang="en-US" b="1"/>
              <a:t>覆盖范围通常在一个城市，几到几十公里，公用设施，目前为光纤</a:t>
            </a:r>
            <a:r>
              <a:rPr lang="en-US" altLang="zh-CN" b="1"/>
              <a:t>+</a:t>
            </a:r>
            <a:r>
              <a:rPr lang="zh-CN" altLang="en-US" b="1"/>
              <a:t>同轴电缆链路为主，部分城域网开始采用局域网技术。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6014"/>
      </p:ext>
    </p:extLst>
  </p:cSld>
  <p:clrMapOvr>
    <a:masterClrMapping/>
  </p:clrMapOvr>
  <p:transition advTm="297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28600" y="762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395288" y="1028513"/>
            <a:ext cx="8397875" cy="513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不同视角看计算机网络，出现了不同网络命名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  <a:spcAft>
                <a:spcPct val="50000"/>
              </a:spcAft>
            </a:pPr>
            <a:r>
              <a:rPr lang="en-US" altLang="zh-CN" b="1" dirty="0" smtClean="0">
                <a:solidFill>
                  <a:srgbClr val="FF0000"/>
                </a:solidFill>
              </a:rPr>
              <a:t>★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根据网络覆盖范围分类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  </a:t>
            </a:r>
            <a:r>
              <a:rPr lang="zh-CN" altLang="en-US" b="1" i="1" u="sng" dirty="0" smtClean="0">
                <a:latin typeface="楷体" pitchFamily="18" charset="-122"/>
                <a:ea typeface="楷体" pitchFamily="18" charset="-122"/>
              </a:rPr>
              <a:t>广域网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(Wide Area Network--WAN)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局域网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(Local Area Network--LAN)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城域网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(Metropolitan Area Network--MAN)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个人区域网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Personal Area Network—PAN</a:t>
            </a: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多处理器系统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Multi-Processor System—MPS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园区网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(Campus Network/Enterprise Network)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不同覆盖范围的网络采用了不同的技术，应用的普及导致范围的淡化，目前习惯用技术来分析网络类型。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8604250" y="44450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15</a:t>
            </a:r>
            <a:endParaRPr lang="en-US" altLang="zh-CN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468313" y="12700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 flipV="1">
            <a:off x="1835150" y="4725144"/>
            <a:ext cx="6481763" cy="1368425"/>
          </a:xfrm>
          <a:prstGeom prst="wedgeRoundRectCallout">
            <a:avLst>
              <a:gd name="adj1" fmla="val -44343"/>
              <a:gd name="adj2" fmla="val 89671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/>
          <a:p>
            <a:r>
              <a:rPr lang="zh-CN" altLang="en-US" b="1"/>
              <a:t>覆盖范围通常在</a:t>
            </a:r>
            <a:r>
              <a:rPr lang="en-US" altLang="zh-CN" b="1"/>
              <a:t>10</a:t>
            </a:r>
            <a:r>
              <a:rPr lang="zh-CN" altLang="en-US" b="1"/>
              <a:t>米以内（房间），个人使用的电子设备联网，通常采用无线技术，有时也称无线个人区域网（</a:t>
            </a:r>
            <a:r>
              <a:rPr lang="en-US" altLang="zh-CN" b="1"/>
              <a:t>WPAN</a:t>
            </a:r>
            <a:r>
              <a:rPr lang="zh-CN" altLang="en-US" b="1"/>
              <a:t>）。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6014"/>
      </p:ext>
    </p:extLst>
  </p:cSld>
  <p:clrMapOvr>
    <a:masterClrMapping/>
  </p:clrMapOvr>
  <p:transition advTm="3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28600" y="762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395288" y="1028513"/>
            <a:ext cx="8397875" cy="513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不同视角看计算机网络，出现了不同网络命名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  <a:spcAft>
                <a:spcPct val="50000"/>
              </a:spcAft>
            </a:pPr>
            <a:r>
              <a:rPr lang="en-US" altLang="zh-CN" b="1" dirty="0" smtClean="0">
                <a:solidFill>
                  <a:srgbClr val="FF0000"/>
                </a:solidFill>
              </a:rPr>
              <a:t>★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根据网络覆盖范围分类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  </a:t>
            </a:r>
            <a:r>
              <a:rPr lang="zh-CN" altLang="en-US" b="1" i="1" u="sng" dirty="0" smtClean="0">
                <a:latin typeface="楷体" pitchFamily="18" charset="-122"/>
                <a:ea typeface="楷体" pitchFamily="18" charset="-122"/>
              </a:rPr>
              <a:t>广域网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(Wide Area Network--WAN)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局域网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(Local Area Network--LAN)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城域网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(Metropolitan Area Network--MAN)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个人区域网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Personal Area Network—PAN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多处理器系统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Multi-Processor System—MPS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园区网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(Campus Network/Enterprise Network)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不同覆盖范围的网络采用了不同的技术，应用的普及导致范围的淡化，目前习惯用技术来分析网络类型。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8604250" y="44450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15</a:t>
            </a:r>
            <a:endParaRPr lang="en-US" altLang="zh-CN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468313" y="12700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flipV="1">
            <a:off x="1835150" y="5156919"/>
            <a:ext cx="5976938" cy="1368425"/>
          </a:xfrm>
          <a:prstGeom prst="wedgeRoundRectCallout">
            <a:avLst>
              <a:gd name="adj1" fmla="val -43787"/>
              <a:gd name="adj2" fmla="val 89903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/>
          <a:p>
            <a:r>
              <a:rPr lang="zh-CN" altLang="en-US" b="1" dirty="0"/>
              <a:t>覆盖范围通常在</a:t>
            </a:r>
            <a:r>
              <a:rPr lang="en-US" altLang="zh-CN" b="1" dirty="0"/>
              <a:t>1</a:t>
            </a:r>
            <a:r>
              <a:rPr lang="zh-CN" altLang="en-US" b="1" dirty="0"/>
              <a:t>米以内，中央处理机</a:t>
            </a:r>
            <a:r>
              <a:rPr lang="zh-CN" altLang="en-US" b="1" dirty="0" smtClean="0"/>
              <a:t>类总线方式的连接，</a:t>
            </a:r>
            <a:r>
              <a:rPr lang="zh-CN" altLang="en-US" b="1" dirty="0" smtClean="0">
                <a:solidFill>
                  <a:srgbClr val="FF0000"/>
                </a:solidFill>
              </a:rPr>
              <a:t>不</a:t>
            </a:r>
            <a:r>
              <a:rPr lang="zh-CN" altLang="en-US" b="1" dirty="0">
                <a:solidFill>
                  <a:srgbClr val="FF0000"/>
                </a:solidFill>
              </a:rPr>
              <a:t>属于计算机网络范畴</a:t>
            </a:r>
            <a:r>
              <a:rPr lang="zh-CN" altLang="en-US" b="1" dirty="0"/>
              <a:t>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97912"/>
      </p:ext>
    </p:extLst>
  </p:cSld>
  <p:clrMapOvr>
    <a:masterClrMapping/>
  </p:clrMapOvr>
  <p:transition advTm="225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28600" y="762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395288" y="1028513"/>
            <a:ext cx="8397875" cy="513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不同视角看计算机网络，出现了不同网络命名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  <a:spcAft>
                <a:spcPct val="50000"/>
              </a:spcAft>
            </a:pPr>
            <a:r>
              <a:rPr lang="en-US" altLang="zh-CN" b="1" dirty="0" smtClean="0">
                <a:solidFill>
                  <a:srgbClr val="FF0000"/>
                </a:solidFill>
              </a:rPr>
              <a:t>★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根据网络覆盖范围分类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  </a:t>
            </a:r>
            <a:r>
              <a:rPr lang="zh-CN" altLang="en-US" b="1" i="1" u="sng" dirty="0" smtClean="0">
                <a:latin typeface="楷体" pitchFamily="18" charset="-122"/>
                <a:ea typeface="楷体" pitchFamily="18" charset="-122"/>
              </a:rPr>
              <a:t>广域网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(Wide Area Network--WAN)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局域网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(Local Area Network--LAN)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城域网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(Metropolitan Area Network--MAN)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latin typeface="楷体" pitchFamily="18" charset="-122"/>
                <a:ea typeface="楷体" pitchFamily="18" charset="-122"/>
              </a:rPr>
              <a:t>个人区域网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Personal Area Network—PAN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多处理器系统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（</a:t>
            </a:r>
            <a:r>
              <a:rPr lang="en-US" altLang="zh-CN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Multi-Processor System—MPS</a:t>
            </a:r>
            <a:r>
              <a:rPr lang="zh-CN" altLang="en-US" b="1" dirty="0">
                <a:solidFill>
                  <a:schemeClr val="folHlink"/>
                </a:solidFill>
                <a:latin typeface="楷体" pitchFamily="18" charset="-122"/>
                <a:ea typeface="楷体" pitchFamily="18" charset="-122"/>
              </a:rPr>
              <a:t>）</a:t>
            </a: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园区网</a:t>
            </a:r>
            <a:r>
              <a:rPr lang="en-US" altLang="zh-CN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(Campus Network/Enterprise Network)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</a:p>
          <a:p>
            <a:pPr>
              <a:spcBef>
                <a:spcPct val="20000"/>
              </a:spcBef>
            </a:pP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    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不同覆盖范围的网络采用了不同的技术，应用的普及导致范围的淡化，目前习惯用技术来分析网络类型。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8604250" y="44450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15</a:t>
            </a:r>
            <a:endParaRPr lang="en-US" altLang="zh-CN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468313" y="12700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 flipV="1">
            <a:off x="1835150" y="2924671"/>
            <a:ext cx="5976938" cy="1368425"/>
          </a:xfrm>
          <a:prstGeom prst="wedgeRoundRectCallout">
            <a:avLst>
              <a:gd name="adj1" fmla="val -44000"/>
              <a:gd name="adj2" fmla="val -81324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/>
          <a:p>
            <a:r>
              <a:rPr lang="zh-CN" altLang="en-US" b="1" dirty="0"/>
              <a:t>覆盖整个</a:t>
            </a:r>
            <a:r>
              <a:rPr lang="zh-CN" altLang="en-US" b="1" dirty="0" smtClean="0"/>
              <a:t>企业或者校园，</a:t>
            </a:r>
            <a:r>
              <a:rPr lang="zh-CN" altLang="en-US" b="1" dirty="0"/>
              <a:t>通常为多个局域网的互联，包括借助广域网的局域网互联，淡化覆盖范围的概念。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90446"/>
      </p:ext>
    </p:extLst>
  </p:cSld>
  <p:clrMapOvr>
    <a:masterClrMapping/>
  </p:clrMapOvr>
  <p:transition advTm="445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228600" y="762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8676" name="Text Box 24"/>
          <p:cNvSpPr txBox="1">
            <a:spLocks noChangeArrowheads="1"/>
          </p:cNvSpPr>
          <p:nvPr/>
        </p:nvSpPr>
        <p:spPr bwMode="auto">
          <a:xfrm>
            <a:off x="86042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16</a:t>
            </a:r>
            <a:endParaRPr lang="en-US" altLang="zh-CN" dirty="0"/>
          </a:p>
        </p:txBody>
      </p:sp>
      <p:sp>
        <p:nvSpPr>
          <p:cNvPr id="28677" name="Text Box 26"/>
          <p:cNvSpPr txBox="1">
            <a:spLocks noChangeArrowheads="1"/>
          </p:cNvSpPr>
          <p:nvPr/>
        </p:nvSpPr>
        <p:spPr bwMode="auto">
          <a:xfrm>
            <a:off x="1036267" y="1772816"/>
            <a:ext cx="7784206" cy="367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仿宋_GB2312" pitchFamily="49" charset="-122"/>
              <a:buChar char="☆"/>
            </a:pPr>
            <a:r>
              <a:rPr lang="zh-CN" altLang="en-US" sz="2400" b="1" i="1" dirty="0" smtClean="0">
                <a:latin typeface="楷体" pitchFamily="18" charset="-122"/>
                <a:ea typeface="楷体" pitchFamily="18" charset="-122"/>
              </a:rPr>
              <a:t> 星形网络</a:t>
            </a:r>
            <a:endParaRPr lang="en-US" altLang="zh-CN" sz="2400" b="1" i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仿宋_GB2312" pitchFamily="49" charset="-122"/>
              <a:buChar char="☆"/>
            </a:pPr>
            <a:r>
              <a:rPr lang="zh-CN" altLang="en-US" sz="2400" b="1" i="1" dirty="0" smtClean="0">
                <a:latin typeface="楷体" pitchFamily="18" charset="-122"/>
                <a:ea typeface="楷体" pitchFamily="18" charset="-122"/>
              </a:rPr>
              <a:t> 总线网络</a:t>
            </a:r>
            <a:endParaRPr lang="en-US" altLang="zh-CN" sz="2400" b="1" i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仿宋_GB2312" pitchFamily="49" charset="-122"/>
              <a:buChar char="☆"/>
            </a:pPr>
            <a:r>
              <a:rPr lang="zh-CN" altLang="en-US" sz="2400" b="1" i="1" dirty="0" smtClean="0">
                <a:latin typeface="楷体" pitchFamily="18" charset="-122"/>
                <a:ea typeface="楷体" pitchFamily="18" charset="-122"/>
              </a:rPr>
              <a:t> 环形网络</a:t>
            </a:r>
            <a:endParaRPr lang="en-US" altLang="zh-CN" sz="2400" b="1" i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仿宋_GB2312" pitchFamily="49" charset="-122"/>
              <a:buChar char="☆"/>
            </a:pPr>
            <a:r>
              <a:rPr lang="zh-CN" altLang="en-US" sz="2400" b="1" i="1" dirty="0" smtClean="0">
                <a:latin typeface="楷体" pitchFamily="18" charset="-122"/>
                <a:ea typeface="楷体" pitchFamily="18" charset="-122"/>
              </a:rPr>
              <a:t> 网状网络</a:t>
            </a:r>
            <a:endParaRPr lang="en-US" altLang="zh-CN" sz="2400" b="1" i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仿宋_GB2312" pitchFamily="49" charset="-122"/>
              <a:buChar char="☆"/>
            </a:pPr>
            <a:r>
              <a:rPr lang="zh-CN" altLang="en-US" sz="2400" b="1" i="1" dirty="0" smtClean="0">
                <a:latin typeface="楷体" pitchFamily="18" charset="-122"/>
                <a:ea typeface="楷体" pitchFamily="18" charset="-122"/>
              </a:rPr>
              <a:t> 树状网络</a:t>
            </a:r>
            <a:endParaRPr lang="en-US" altLang="zh-CN" sz="2400" b="1" i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endParaRPr lang="en-US" altLang="zh-CN" sz="2400" b="1" i="1" u="sng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CN" altLang="en-US" sz="2400" b="1" i="1" dirty="0" smtClean="0">
                <a:latin typeface="楷体" pitchFamily="18" charset="-122"/>
                <a:ea typeface="楷体" pitchFamily="18" charset="-122"/>
              </a:rPr>
              <a:t>不同形态的网络采用不同的节点访问方式，具有不同的特点，适用不同的场景</a:t>
            </a:r>
            <a:endParaRPr lang="zh-CN" altLang="en-US" sz="2400" b="1" i="1" dirty="0">
              <a:latin typeface="楷体" pitchFamily="18" charset="-122"/>
              <a:ea typeface="楷体" pitchFamily="18" charset="-122"/>
            </a:endParaRPr>
          </a:p>
        </p:txBody>
      </p:sp>
      <p:sp>
        <p:nvSpPr>
          <p:cNvPr id="28678" name="Text Box 27"/>
          <p:cNvSpPr txBox="1">
            <a:spLocks noChangeArrowheads="1"/>
          </p:cNvSpPr>
          <p:nvPr/>
        </p:nvSpPr>
        <p:spPr bwMode="auto">
          <a:xfrm>
            <a:off x="323850" y="1004653"/>
            <a:ext cx="6891356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80000"/>
              </a:spcAft>
              <a:buClr>
                <a:srgbClr val="FF0000"/>
              </a:buClr>
              <a:buFont typeface="仿宋_GB2312" pitchFamily="49" charset="-122"/>
              <a:buChar char="★"/>
            </a:pP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 根据网络拓扑（连接方式）结构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分类</a:t>
            </a: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468313" y="12700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3063"/>
      </p:ext>
    </p:extLst>
  </p:cSld>
  <p:clrMapOvr>
    <a:masterClrMapping/>
  </p:clrMapOvr>
  <p:transition advTm="246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3"/>
          <p:cNvGrpSpPr>
            <a:grpSpLocks/>
          </p:cNvGrpSpPr>
          <p:nvPr/>
        </p:nvGrpSpPr>
        <p:grpSpPr bwMode="auto">
          <a:xfrm>
            <a:off x="5867400" y="1844824"/>
            <a:ext cx="2382838" cy="2057400"/>
            <a:chOff x="3696" y="672"/>
            <a:chExt cx="1501" cy="1296"/>
          </a:xfrm>
        </p:grpSpPr>
        <p:sp>
          <p:nvSpPr>
            <p:cNvPr id="28679" name="Rectangle 4"/>
            <p:cNvSpPr>
              <a:spLocks noChangeArrowheads="1"/>
            </p:cNvSpPr>
            <p:nvPr/>
          </p:nvSpPr>
          <p:spPr bwMode="auto">
            <a:xfrm>
              <a:off x="4039" y="1175"/>
              <a:ext cx="959" cy="25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zh-CN" altLang="en-US" sz="2000"/>
                <a:t>中心处理机</a:t>
              </a:r>
              <a:endParaRPr lang="zh-CN" altLang="en-US"/>
            </a:p>
          </p:txBody>
        </p:sp>
        <p:sp>
          <p:nvSpPr>
            <p:cNvPr id="28680" name="Line 5"/>
            <p:cNvSpPr>
              <a:spLocks noChangeShapeType="1"/>
            </p:cNvSpPr>
            <p:nvPr/>
          </p:nvSpPr>
          <p:spPr bwMode="auto">
            <a:xfrm flipH="1">
              <a:off x="3903" y="1436"/>
              <a:ext cx="201" cy="2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1" name="Line 6"/>
            <p:cNvSpPr>
              <a:spLocks noChangeShapeType="1"/>
            </p:cNvSpPr>
            <p:nvPr/>
          </p:nvSpPr>
          <p:spPr bwMode="auto">
            <a:xfrm>
              <a:off x="4229" y="1436"/>
              <a:ext cx="0" cy="2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2" name="Line 7"/>
            <p:cNvSpPr>
              <a:spLocks noChangeShapeType="1"/>
            </p:cNvSpPr>
            <p:nvPr/>
          </p:nvSpPr>
          <p:spPr bwMode="auto">
            <a:xfrm>
              <a:off x="4551" y="1436"/>
              <a:ext cx="0" cy="2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3" name="Line 8"/>
            <p:cNvSpPr>
              <a:spLocks noChangeShapeType="1"/>
            </p:cNvSpPr>
            <p:nvPr/>
          </p:nvSpPr>
          <p:spPr bwMode="auto">
            <a:xfrm>
              <a:off x="4878" y="1436"/>
              <a:ext cx="184" cy="2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4" name="Line 9"/>
            <p:cNvSpPr>
              <a:spLocks noChangeShapeType="1"/>
            </p:cNvSpPr>
            <p:nvPr/>
          </p:nvSpPr>
          <p:spPr bwMode="auto">
            <a:xfrm flipH="1" flipV="1">
              <a:off x="3903" y="974"/>
              <a:ext cx="201" cy="2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5" name="Line 10"/>
            <p:cNvSpPr>
              <a:spLocks noChangeShapeType="1"/>
            </p:cNvSpPr>
            <p:nvPr/>
          </p:nvSpPr>
          <p:spPr bwMode="auto">
            <a:xfrm flipV="1">
              <a:off x="4229" y="908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6" name="Line 11"/>
            <p:cNvSpPr>
              <a:spLocks noChangeShapeType="1"/>
            </p:cNvSpPr>
            <p:nvPr/>
          </p:nvSpPr>
          <p:spPr bwMode="auto">
            <a:xfrm flipV="1">
              <a:off x="4551" y="908"/>
              <a:ext cx="0" cy="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7" name="Line 12"/>
            <p:cNvSpPr>
              <a:spLocks noChangeShapeType="1"/>
            </p:cNvSpPr>
            <p:nvPr/>
          </p:nvSpPr>
          <p:spPr bwMode="auto">
            <a:xfrm flipV="1">
              <a:off x="4813" y="974"/>
              <a:ext cx="185" cy="2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8688" name="Group 13"/>
            <p:cNvGrpSpPr>
              <a:grpSpLocks/>
            </p:cNvGrpSpPr>
            <p:nvPr/>
          </p:nvGrpSpPr>
          <p:grpSpPr bwMode="auto">
            <a:xfrm>
              <a:off x="3696" y="672"/>
              <a:ext cx="1501" cy="323"/>
              <a:chOff x="3779" y="2784"/>
              <a:chExt cx="1501" cy="323"/>
            </a:xfrm>
          </p:grpSpPr>
          <p:pic>
            <p:nvPicPr>
              <p:cNvPr id="28694" name="Picture 14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004" y="2784"/>
                <a:ext cx="276" cy="32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28695" name="Picture 15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553" y="2784"/>
                <a:ext cx="276" cy="32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28696" name="Picture 16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165" y="2784"/>
                <a:ext cx="278" cy="32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28697" name="Picture 17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79" y="2784"/>
                <a:ext cx="276" cy="32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grpSp>
          <p:nvGrpSpPr>
            <p:cNvPr id="28689" name="Group 18"/>
            <p:cNvGrpSpPr>
              <a:grpSpLocks/>
            </p:cNvGrpSpPr>
            <p:nvPr/>
          </p:nvGrpSpPr>
          <p:grpSpPr bwMode="auto">
            <a:xfrm>
              <a:off x="3696" y="1645"/>
              <a:ext cx="1501" cy="323"/>
              <a:chOff x="3779" y="3757"/>
              <a:chExt cx="1501" cy="323"/>
            </a:xfrm>
          </p:grpSpPr>
          <p:pic>
            <p:nvPicPr>
              <p:cNvPr id="28690" name="Picture 19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004" y="3757"/>
                <a:ext cx="276" cy="32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28691" name="Picture 20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553" y="3757"/>
                <a:ext cx="276" cy="32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28692" name="Picture 21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165" y="3757"/>
                <a:ext cx="278" cy="32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pic>
            <p:nvPicPr>
              <p:cNvPr id="28693" name="Picture 22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79" y="3757"/>
                <a:ext cx="276" cy="32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228600" y="7620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8676" name="Text Box 24"/>
          <p:cNvSpPr txBox="1">
            <a:spLocks noChangeArrowheads="1"/>
          </p:cNvSpPr>
          <p:nvPr/>
        </p:nvSpPr>
        <p:spPr bwMode="auto">
          <a:xfrm>
            <a:off x="86042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16</a:t>
            </a:r>
            <a:endParaRPr lang="en-US" altLang="zh-CN" dirty="0"/>
          </a:p>
        </p:txBody>
      </p:sp>
      <p:sp>
        <p:nvSpPr>
          <p:cNvPr id="28677" name="Text Box 26"/>
          <p:cNvSpPr txBox="1">
            <a:spLocks noChangeArrowheads="1"/>
          </p:cNvSpPr>
          <p:nvPr/>
        </p:nvSpPr>
        <p:spPr bwMode="auto">
          <a:xfrm>
            <a:off x="395536" y="1595227"/>
            <a:ext cx="8073679" cy="4838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80000"/>
              </a:spcAft>
              <a:buClr>
                <a:srgbClr val="FF0000"/>
              </a:buClr>
              <a:buFont typeface="仿宋_GB2312" pitchFamily="49" charset="-122"/>
              <a:buChar char="☆"/>
            </a:pPr>
            <a:r>
              <a:rPr lang="zh-CN" altLang="en-US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星形网络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：</a:t>
            </a:r>
            <a:endParaRPr lang="zh-CN" altLang="en-US" sz="2800" b="1" i="1" u="sng" dirty="0">
              <a:solidFill>
                <a:srgbClr val="FF0000"/>
              </a:solidFill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以一台</a:t>
            </a:r>
            <a:r>
              <a:rPr lang="zh-CN" altLang="en-US" sz="20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中心处理机为主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而构成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的网络，</a:t>
            </a:r>
            <a:endParaRPr lang="en-US" altLang="zh-CN" sz="2000" b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其它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入网机器仅与该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中心处理机之间</a:t>
            </a:r>
            <a:endParaRPr lang="en-US" altLang="zh-CN" sz="2000" b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有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直接的物理链路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，所有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网上传输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的</a:t>
            </a:r>
            <a:endParaRPr lang="en-US" altLang="zh-CN" sz="2000" b="1" dirty="0" smtClean="0">
              <a:latin typeface="楷体" pitchFamily="18" charset="-122"/>
              <a:ea typeface="楷体" pitchFamily="18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信息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均需通过</a:t>
            </a:r>
            <a:r>
              <a:rPr lang="zh-CN" altLang="en-US" sz="2000" b="1" dirty="0" smtClean="0">
                <a:latin typeface="楷体" pitchFamily="18" charset="-122"/>
                <a:ea typeface="楷体" pitchFamily="18" charset="-122"/>
              </a:rPr>
              <a:t>该处理机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转发。</a:t>
            </a:r>
          </a:p>
          <a:p>
            <a:pPr>
              <a:lnSpc>
                <a:spcPct val="90000"/>
              </a:lnSpc>
              <a:spcBef>
                <a:spcPct val="90000"/>
              </a:spcBef>
              <a:spcAft>
                <a:spcPct val="30000"/>
              </a:spcAft>
              <a:buClr>
                <a:schemeClr val="hlink"/>
              </a:buClr>
              <a:buFont typeface="Monotype Sorts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特点：</a:t>
            </a:r>
          </a:p>
          <a:p>
            <a:pPr>
              <a:lnSpc>
                <a:spcPct val="80000"/>
              </a:lnSpc>
              <a:spcBef>
                <a:spcPct val="10000"/>
              </a:spcBef>
              <a:spcAft>
                <a:spcPct val="30000"/>
              </a:spcAft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网络结构简单，便于管理（集中式）</a:t>
            </a:r>
          </a:p>
          <a:p>
            <a:pPr>
              <a:lnSpc>
                <a:spcPct val="80000"/>
              </a:lnSpc>
              <a:spcBef>
                <a:spcPct val="10000"/>
              </a:spcBef>
              <a:spcAft>
                <a:spcPct val="30000"/>
              </a:spcAft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入网机需物理线路与处理机互连，线路利用率低</a:t>
            </a:r>
          </a:p>
          <a:p>
            <a:pPr>
              <a:lnSpc>
                <a:spcPct val="80000"/>
              </a:lnSpc>
              <a:spcBef>
                <a:spcPct val="10000"/>
              </a:spcBef>
              <a:spcAft>
                <a:spcPct val="30000"/>
              </a:spcAft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处理机负载重（需处理所有的服务）</a:t>
            </a:r>
          </a:p>
          <a:p>
            <a:pPr>
              <a:lnSpc>
                <a:spcPct val="80000"/>
              </a:lnSpc>
              <a:spcBef>
                <a:spcPct val="10000"/>
              </a:spcBef>
              <a:spcAft>
                <a:spcPct val="30000"/>
              </a:spcAft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入网机故障，网络可正常工作；中心机故障，网络瘫痪；</a:t>
            </a:r>
          </a:p>
          <a:p>
            <a:pPr>
              <a:lnSpc>
                <a:spcPct val="80000"/>
              </a:lnSpc>
              <a:spcBef>
                <a:spcPct val="10000"/>
              </a:spcBef>
              <a:spcAft>
                <a:spcPct val="30000"/>
              </a:spcAft>
              <a:buClr>
                <a:schemeClr val="hlink"/>
              </a:buClr>
              <a:buFont typeface="Wingdings" pitchFamily="2" charset="2"/>
              <a:buNone/>
            </a:pP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  （</a:t>
            </a:r>
            <a:r>
              <a:rPr lang="zh-CN" altLang="en-US" sz="20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瓶颈效应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，备份</a:t>
            </a:r>
            <a:r>
              <a:rPr lang="en-US" altLang="zh-CN" sz="2000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000" b="1" dirty="0">
                <a:latin typeface="楷体" pitchFamily="18" charset="-122"/>
                <a:ea typeface="楷体" pitchFamily="18" charset="-122"/>
              </a:rPr>
              <a:t>容错）</a:t>
            </a:r>
            <a:endParaRPr lang="zh-CN" altLang="en-US" sz="2000" dirty="0"/>
          </a:p>
        </p:txBody>
      </p:sp>
      <p:sp>
        <p:nvSpPr>
          <p:cNvPr id="28678" name="Text Box 27"/>
          <p:cNvSpPr txBox="1">
            <a:spLocks noChangeArrowheads="1"/>
          </p:cNvSpPr>
          <p:nvPr/>
        </p:nvSpPr>
        <p:spPr bwMode="auto">
          <a:xfrm>
            <a:off x="323850" y="1004653"/>
            <a:ext cx="6891356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80000"/>
              </a:spcAft>
              <a:buClr>
                <a:srgbClr val="FF0000"/>
              </a:buClr>
              <a:buFont typeface="仿宋_GB2312" pitchFamily="49" charset="-122"/>
              <a:buChar char="★"/>
            </a:pP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 根据网络拓扑（连接方式）结构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分类</a:t>
            </a: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468313" y="127000"/>
            <a:ext cx="8397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 dirty="0">
                <a:latin typeface="楷体" pitchFamily="18" charset="-122"/>
                <a:ea typeface="楷体" pitchFamily="18" charset="-122"/>
              </a:rPr>
              <a:t>网络</a:t>
            </a:r>
            <a:r>
              <a:rPr lang="zh-CN" altLang="en-US" sz="3200" b="1" dirty="0" smtClean="0">
                <a:latin typeface="楷体" pitchFamily="18" charset="-122"/>
                <a:ea typeface="楷体" pitchFamily="18" charset="-122"/>
              </a:rPr>
              <a:t>的分类及命名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46148"/>
      </p:ext>
    </p:extLst>
  </p:cSld>
  <p:clrMapOvr>
    <a:masterClrMapping/>
  </p:clrMapOvr>
  <p:transition advTm="992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7.3|84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1962</Words>
  <Application>Microsoft Office PowerPoint</Application>
  <PresentationFormat>全屏显示(4:3)</PresentationFormat>
  <Paragraphs>262</Paragraphs>
  <Slides>21</Slides>
  <Notes>0</Notes>
  <HiddenSlides>0</HiddenSlides>
  <MMClips>20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吴国新</dc:creator>
  <cp:lastModifiedBy>吴国新</cp:lastModifiedBy>
  <cp:revision>14</cp:revision>
  <dcterms:created xsi:type="dcterms:W3CDTF">2020-02-17T12:05:29Z</dcterms:created>
  <dcterms:modified xsi:type="dcterms:W3CDTF">2020-02-25T03:28:23Z</dcterms:modified>
</cp:coreProperties>
</file>